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1" r:id="rId5"/>
    <p:sldId id="259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 Herzog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27" autoAdjust="0"/>
  </p:normalViewPr>
  <p:slideViewPr>
    <p:cSldViewPr>
      <p:cViewPr varScale="1">
        <p:scale>
          <a:sx n="70" d="100"/>
          <a:sy n="70" d="100"/>
        </p:scale>
        <p:origin x="-510" y="-90"/>
      </p:cViewPr>
      <p:guideLst>
        <p:guide orient="horz" pos="1536"/>
        <p:guide pos="9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6CC6AA6E-DCA7-4A91-A368-66EBB516D6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98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9AF67266-D399-4FFD-B765-767328B80B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297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1B2214A1-F90E-4286-8000-2F5ACE08E3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24DC3-4E7A-4ED3-BD73-E432E31A5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7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8C448-DA94-4C56-8F9C-CE93F0E75E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5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71A90-6C21-43C4-B5BB-4A4C4A3687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5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392DD-3E85-43CC-B40E-8F38A3B1DF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4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CB677-5BE0-458F-B829-770D0B183B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67A3-98FA-44E2-8D53-F76E27AFBF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9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17083-E91A-4B70-A7A5-927A8A176D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2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2B385-26E4-4121-9E23-9EAB7D2FAA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9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DB845-8941-44AE-A3BD-8D2CEA816A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8D2E9-EA98-4836-9832-D510C0FB32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E396DFB2-D193-463B-B382-3E533F51B62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7924800" cy="1752600"/>
          </a:xfrm>
        </p:spPr>
        <p:txBody>
          <a:bodyPr/>
          <a:lstStyle/>
          <a:p>
            <a:r>
              <a:rPr lang="en-US" sz="3500" dirty="0" smtClean="0"/>
              <a:t>Mr. </a:t>
            </a:r>
            <a:r>
              <a:rPr lang="en-US" sz="3500" dirty="0" err="1" smtClean="0"/>
              <a:t>Rodenburg’s</a:t>
            </a:r>
            <a:r>
              <a:rPr lang="en-US" sz="3500" dirty="0" smtClean="0"/>
              <a:t> Classroom</a:t>
            </a:r>
            <a:endParaRPr lang="en-US" sz="3500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209800"/>
            <a:ext cx="6477000" cy="1981200"/>
          </a:xfrm>
        </p:spPr>
        <p:txBody>
          <a:bodyPr/>
          <a:lstStyle/>
          <a:p>
            <a:r>
              <a:rPr lang="en-US" sz="1500" dirty="0" smtClean="0"/>
              <a:t>Chemistry/Mathematics</a:t>
            </a:r>
            <a:endParaRPr lang="en-US" sz="1500" dirty="0"/>
          </a:p>
          <a:p>
            <a:r>
              <a:rPr lang="en-US" sz="1500" dirty="0" smtClean="0"/>
              <a:t>Room 3211</a:t>
            </a:r>
          </a:p>
          <a:p>
            <a:r>
              <a:rPr lang="en-US" sz="1500" dirty="0" smtClean="0"/>
              <a:t>Gila Ridge High School	</a:t>
            </a:r>
            <a:endParaRPr lang="en-US" sz="1500" dirty="0"/>
          </a:p>
          <a:p>
            <a:r>
              <a:rPr lang="en-US" sz="1500" dirty="0" smtClean="0"/>
              <a:t>August 19, 2013</a:t>
            </a:r>
            <a:endParaRPr lang="en-US" sz="15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63575"/>
            <a:ext cx="9144000" cy="1298575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2362200"/>
            <a:ext cx="8763000" cy="3657600"/>
          </a:xfrm>
        </p:spPr>
        <p:txBody>
          <a:bodyPr/>
          <a:lstStyle/>
          <a:p>
            <a:pPr algn="l"/>
            <a:r>
              <a:rPr lang="en-US" sz="2800" dirty="0" smtClean="0"/>
              <a:t>About the teacher</a:t>
            </a:r>
          </a:p>
          <a:p>
            <a:pPr algn="l"/>
            <a:r>
              <a:rPr lang="en-US" sz="2800" dirty="0" smtClean="0"/>
              <a:t>About the </a:t>
            </a:r>
            <a:r>
              <a:rPr lang="en-US" sz="2800" dirty="0" smtClean="0"/>
              <a:t>curriculum</a:t>
            </a:r>
            <a:endParaRPr lang="en-US" sz="2800" dirty="0" smtClean="0"/>
          </a:p>
          <a:p>
            <a:pPr algn="l"/>
            <a:r>
              <a:rPr lang="en-US" sz="2800" dirty="0" smtClean="0"/>
              <a:t>About the </a:t>
            </a:r>
            <a:r>
              <a:rPr lang="en-US" sz="2800" dirty="0" smtClean="0"/>
              <a:t>class</a:t>
            </a:r>
            <a:endParaRPr lang="en-US" sz="2800" dirty="0" smtClean="0"/>
          </a:p>
          <a:p>
            <a:pPr algn="l"/>
            <a:r>
              <a:rPr lang="en-US" sz="2800" dirty="0" smtClean="0"/>
              <a:t>Strategies for success</a:t>
            </a:r>
            <a:endParaRPr lang="en-US" sz="28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Teacher</a:t>
            </a: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752600"/>
            <a:ext cx="4191000" cy="4800600"/>
          </a:xfrm>
        </p:spPr>
        <p:txBody>
          <a:bodyPr/>
          <a:lstStyle/>
          <a:p>
            <a:pPr algn="l"/>
            <a:r>
              <a:rPr lang="en-US" sz="2000" dirty="0" smtClean="0"/>
              <a:t>John </a:t>
            </a:r>
            <a:r>
              <a:rPr lang="en-US" sz="2000" dirty="0" err="1" smtClean="0"/>
              <a:t>Rodenburg</a:t>
            </a:r>
            <a:endParaRPr lang="en-US" sz="2000" dirty="0" smtClean="0"/>
          </a:p>
          <a:p>
            <a:pPr lvl="1" algn="l"/>
            <a:r>
              <a:rPr lang="en-US" sz="1600" dirty="0" smtClean="0"/>
              <a:t>(Mr. </a:t>
            </a:r>
            <a:r>
              <a:rPr lang="en-US" sz="1600" dirty="0" err="1" smtClean="0"/>
              <a:t>Rodenburg</a:t>
            </a:r>
            <a:r>
              <a:rPr lang="en-US" sz="1600" dirty="0" smtClean="0"/>
              <a:t> to students)</a:t>
            </a:r>
          </a:p>
          <a:p>
            <a:pPr algn="l"/>
            <a:r>
              <a:rPr lang="en-US" sz="2000" dirty="0" smtClean="0"/>
              <a:t>Grew up in suburban Chicago</a:t>
            </a:r>
          </a:p>
          <a:p>
            <a:pPr algn="l"/>
            <a:r>
              <a:rPr lang="en-US" sz="2000" dirty="0" smtClean="0"/>
              <a:t>Graduated from United States Naval Academy in Annapolis, MD</a:t>
            </a:r>
          </a:p>
          <a:p>
            <a:pPr algn="l"/>
            <a:r>
              <a:rPr lang="en-US" sz="2000" dirty="0" smtClean="0"/>
              <a:t>Served as a Logistics Officer in the United States Marine Corps</a:t>
            </a:r>
          </a:p>
          <a:p>
            <a:pPr algn="l"/>
            <a:r>
              <a:rPr lang="en-US" sz="2000" dirty="0" smtClean="0"/>
              <a:t>Licensed Realtor with Century 21 Action Group</a:t>
            </a:r>
          </a:p>
          <a:p>
            <a:pPr algn="l"/>
            <a:r>
              <a:rPr lang="en-US" sz="2000" dirty="0" smtClean="0"/>
              <a:t>Currently working on two Master’s degrees:</a:t>
            </a:r>
          </a:p>
          <a:p>
            <a:pPr lvl="1" algn="l"/>
            <a:r>
              <a:rPr lang="en-US" sz="1600" dirty="0" smtClean="0"/>
              <a:t>Secondary Education at U of A</a:t>
            </a:r>
          </a:p>
          <a:p>
            <a:pPr lvl="1" algn="l"/>
            <a:r>
              <a:rPr lang="en-US" sz="1600" dirty="0" smtClean="0"/>
              <a:t>Educational Administration and Supervision at ASU</a:t>
            </a:r>
          </a:p>
          <a:p>
            <a:pPr marL="0" indent="0" algn="l">
              <a:buNone/>
            </a:pPr>
            <a:endParaRPr lang="en-US" sz="2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72000" y="1752600"/>
            <a:ext cx="4343400" cy="4648200"/>
          </a:xfrm>
        </p:spPr>
        <p:txBody>
          <a:bodyPr/>
          <a:lstStyle/>
          <a:p>
            <a:pPr algn="l"/>
            <a:r>
              <a:rPr lang="en-US" sz="2000" dirty="0" smtClean="0"/>
              <a:t>Certified in the following high school content areas:</a:t>
            </a:r>
          </a:p>
          <a:p>
            <a:pPr lvl="1" algn="l"/>
            <a:r>
              <a:rPr lang="en-US" sz="1800" dirty="0" smtClean="0"/>
              <a:t>Chemistry</a:t>
            </a:r>
          </a:p>
          <a:p>
            <a:pPr lvl="1" algn="l"/>
            <a:r>
              <a:rPr lang="en-US" sz="1800" dirty="0" smtClean="0"/>
              <a:t>Mathematics</a:t>
            </a:r>
          </a:p>
          <a:p>
            <a:pPr lvl="1" algn="l"/>
            <a:r>
              <a:rPr lang="en-US" sz="1800" dirty="0" smtClean="0"/>
              <a:t>Biology</a:t>
            </a:r>
          </a:p>
          <a:p>
            <a:pPr lvl="1" algn="l"/>
            <a:r>
              <a:rPr lang="en-US" sz="1800" dirty="0" smtClean="0"/>
              <a:t>Geography</a:t>
            </a:r>
          </a:p>
          <a:p>
            <a:pPr lvl="1" algn="l"/>
            <a:r>
              <a:rPr lang="en-US" sz="1800" dirty="0" smtClean="0"/>
              <a:t>History</a:t>
            </a:r>
          </a:p>
          <a:p>
            <a:pPr lvl="1" algn="l"/>
            <a:r>
              <a:rPr lang="en-US" sz="1800" dirty="0" smtClean="0"/>
              <a:t>English</a:t>
            </a:r>
          </a:p>
          <a:p>
            <a:pPr lvl="1" algn="l"/>
            <a:r>
              <a:rPr lang="en-US" sz="1800" dirty="0" smtClean="0"/>
              <a:t>Art</a:t>
            </a:r>
          </a:p>
          <a:p>
            <a:pPr algn="l"/>
            <a:r>
              <a:rPr lang="en-US" sz="2000" dirty="0" smtClean="0"/>
              <a:t>Sponsor/Coach of:</a:t>
            </a:r>
          </a:p>
          <a:p>
            <a:pPr lvl="1" algn="l"/>
            <a:r>
              <a:rPr lang="en-US" sz="1600" dirty="0" smtClean="0"/>
              <a:t>Math Club</a:t>
            </a:r>
          </a:p>
          <a:p>
            <a:pPr lvl="1" algn="l"/>
            <a:r>
              <a:rPr lang="en-US" sz="1600" dirty="0" smtClean="0"/>
              <a:t>Photography Club</a:t>
            </a:r>
          </a:p>
          <a:p>
            <a:pPr lvl="1" algn="l"/>
            <a:r>
              <a:rPr lang="en-US" sz="1600" dirty="0" smtClean="0"/>
              <a:t>Class of 2015</a:t>
            </a:r>
          </a:p>
          <a:p>
            <a:pPr lvl="1" algn="l"/>
            <a:r>
              <a:rPr lang="en-US" sz="1600" dirty="0" smtClean="0"/>
              <a:t>2014 Senior Powder Puff team</a:t>
            </a:r>
            <a:endParaRPr lang="en-US" sz="16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819150"/>
            <a:ext cx="8458200" cy="990600"/>
          </a:xfrm>
        </p:spPr>
        <p:txBody>
          <a:bodyPr/>
          <a:lstStyle/>
          <a:p>
            <a:r>
              <a:rPr lang="en-US" dirty="0" smtClean="0"/>
              <a:t>About the Curriculum</a:t>
            </a:r>
            <a:endParaRPr lang="en-US" dirty="0"/>
          </a:p>
        </p:txBody>
      </p:sp>
      <p:sp>
        <p:nvSpPr>
          <p:cNvPr id="7" name="Rectangle 14"/>
          <p:cNvSpPr txBox="1">
            <a:spLocks noChangeArrowheads="1"/>
          </p:cNvSpPr>
          <p:nvPr/>
        </p:nvSpPr>
        <p:spPr bwMode="auto">
          <a:xfrm>
            <a:off x="152400" y="2133600"/>
            <a:ext cx="8763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700">
                <a:solidFill>
                  <a:schemeClr val="tx2"/>
                </a:solidFill>
                <a:latin typeface="+mn-lt"/>
              </a:defRPr>
            </a:lvl2pPr>
            <a:lvl3pPr marL="11430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600">
                <a:solidFill>
                  <a:schemeClr val="tx2"/>
                </a:solidFill>
                <a:latin typeface="+mn-lt"/>
              </a:defRPr>
            </a:lvl3pPr>
            <a:lvl4pPr marL="16002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500">
                <a:solidFill>
                  <a:schemeClr val="tx2"/>
                </a:solidFill>
                <a:latin typeface="+mn-lt"/>
              </a:defRPr>
            </a:lvl4pPr>
            <a:lvl5pPr marL="20574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  <a:lvl6pPr marL="25146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6pPr>
            <a:lvl7pPr marL="29718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7pPr>
            <a:lvl8pPr marL="34290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8pPr>
            <a:lvl9pPr marL="3886200" indent="-22860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9pPr>
          </a:lstStyle>
          <a:p>
            <a:pPr algn="l"/>
            <a:r>
              <a:rPr lang="en-US" sz="2800" dirty="0" smtClean="0"/>
              <a:t>Yuma Union High School District has adopted curriculum from the University of Cambridge, particularly the IGCSE curriculum materials.</a:t>
            </a:r>
          </a:p>
          <a:p>
            <a:pPr algn="l"/>
            <a:r>
              <a:rPr lang="en-US" sz="2800" dirty="0" smtClean="0"/>
              <a:t>IGCSE stands for International General Certificate of Secondary Education, and refers to curriculum that is designed for secondary students between the ages of 14 and 16.</a:t>
            </a:r>
          </a:p>
          <a:p>
            <a:pPr algn="l"/>
            <a:r>
              <a:rPr lang="en-US" sz="2800" dirty="0" smtClean="0"/>
              <a:t>Inquiry-based instruction.</a:t>
            </a:r>
          </a:p>
          <a:p>
            <a:pPr marL="457200" lvl="1" indent="0" algn="l">
              <a:buNone/>
            </a:pPr>
            <a:endParaRPr lang="en-US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Class (Chemistry)</a:t>
            </a:r>
            <a:endParaRPr lang="en-US" dirty="0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763000" cy="4800600"/>
          </a:xfrm>
        </p:spPr>
        <p:txBody>
          <a:bodyPr/>
          <a:lstStyle/>
          <a:p>
            <a:pPr algn="l"/>
            <a:r>
              <a:rPr lang="en-US" sz="2000" dirty="0" smtClean="0"/>
              <a:t>Lab Safety is paramount.</a:t>
            </a:r>
          </a:p>
          <a:p>
            <a:pPr algn="l"/>
            <a:r>
              <a:rPr lang="en-US" sz="2000" dirty="0" smtClean="0"/>
              <a:t>Personal responsibility is a must.</a:t>
            </a:r>
          </a:p>
          <a:p>
            <a:pPr algn="l"/>
            <a:r>
              <a:rPr lang="en-US" sz="2000" dirty="0" smtClean="0"/>
              <a:t>Grades will consist of the following:</a:t>
            </a:r>
          </a:p>
          <a:p>
            <a:pPr lvl="1" algn="l"/>
            <a:r>
              <a:rPr lang="en-US" sz="1800" dirty="0" smtClean="0"/>
              <a:t>60% Assessments</a:t>
            </a:r>
          </a:p>
          <a:p>
            <a:pPr lvl="1" algn="l"/>
            <a:r>
              <a:rPr lang="en-US" sz="1800" dirty="0" smtClean="0"/>
              <a:t>25% Labs and in-class projects</a:t>
            </a:r>
          </a:p>
          <a:p>
            <a:pPr lvl="1" algn="l"/>
            <a:r>
              <a:rPr lang="en-US" sz="1800" dirty="0" smtClean="0"/>
              <a:t>15% Homework</a:t>
            </a:r>
          </a:p>
          <a:p>
            <a:pPr algn="l"/>
            <a:r>
              <a:rPr lang="en-US" sz="2000" dirty="0" smtClean="0"/>
              <a:t>Semester Grades are calculated as follows:</a:t>
            </a:r>
          </a:p>
          <a:p>
            <a:pPr lvl="1" algn="l"/>
            <a:r>
              <a:rPr lang="en-US" sz="1600" dirty="0" smtClean="0"/>
              <a:t>Grading Period 1: 30%</a:t>
            </a:r>
          </a:p>
          <a:p>
            <a:pPr lvl="1" algn="l"/>
            <a:r>
              <a:rPr lang="en-US" sz="1600" dirty="0" smtClean="0"/>
              <a:t>Grading Period 2: 30%</a:t>
            </a:r>
          </a:p>
          <a:p>
            <a:pPr lvl="1" algn="l"/>
            <a:r>
              <a:rPr lang="en-US" sz="1600" dirty="0" smtClean="0"/>
              <a:t>Grading Period 3: 25%</a:t>
            </a:r>
          </a:p>
          <a:p>
            <a:pPr lvl="1" algn="l"/>
            <a:r>
              <a:rPr lang="en-US" sz="1600" dirty="0" smtClean="0"/>
              <a:t>Final Exam: 15%</a:t>
            </a:r>
          </a:p>
          <a:p>
            <a:pPr algn="l"/>
            <a:r>
              <a:rPr lang="en-US" sz="1900" dirty="0" smtClean="0"/>
              <a:t>There is no textbook.</a:t>
            </a:r>
          </a:p>
          <a:p>
            <a:pPr algn="l"/>
            <a:r>
              <a:rPr lang="en-US" sz="1900" dirty="0" smtClean="0"/>
              <a:t>Online access at school is required.</a:t>
            </a:r>
          </a:p>
          <a:p>
            <a:pPr algn="l"/>
            <a:r>
              <a:rPr lang="en-US" sz="1900" dirty="0" smtClean="0"/>
              <a:t>Binder and notebook paper are required.</a:t>
            </a:r>
          </a:p>
          <a:p>
            <a:pPr algn="l"/>
            <a:endParaRPr lang="en-US" sz="1900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Class (Mathematics)</a:t>
            </a:r>
            <a:endParaRPr lang="en-US" dirty="0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52400" y="2133600"/>
            <a:ext cx="8763000" cy="4267200"/>
          </a:xfrm>
        </p:spPr>
        <p:txBody>
          <a:bodyPr/>
          <a:lstStyle/>
          <a:p>
            <a:pPr algn="l"/>
            <a:r>
              <a:rPr lang="en-US" sz="2000" dirty="0" smtClean="0"/>
              <a:t>Spiraling and inquiry-based learning.</a:t>
            </a:r>
          </a:p>
          <a:p>
            <a:pPr algn="l"/>
            <a:r>
              <a:rPr lang="en-US" sz="2000" dirty="0" smtClean="0"/>
              <a:t>The Common Core State Standards.</a:t>
            </a:r>
          </a:p>
          <a:p>
            <a:pPr algn="l"/>
            <a:r>
              <a:rPr lang="en-US" sz="2000" dirty="0" smtClean="0"/>
              <a:t>Grades will consist of the following:</a:t>
            </a:r>
          </a:p>
          <a:p>
            <a:pPr lvl="1" algn="l"/>
            <a:r>
              <a:rPr lang="en-US" sz="1800" dirty="0" smtClean="0"/>
              <a:t>60% Assessments</a:t>
            </a:r>
          </a:p>
          <a:p>
            <a:pPr lvl="1" algn="l"/>
            <a:r>
              <a:rPr lang="en-US" sz="1800" dirty="0" smtClean="0"/>
              <a:t>30% Homework and classwork</a:t>
            </a:r>
          </a:p>
          <a:p>
            <a:pPr lvl="1" algn="l"/>
            <a:r>
              <a:rPr lang="en-US" sz="1800" dirty="0" smtClean="0"/>
              <a:t>10% Participation</a:t>
            </a:r>
          </a:p>
          <a:p>
            <a:pPr algn="l"/>
            <a:r>
              <a:rPr lang="en-US" sz="2000" dirty="0" smtClean="0"/>
              <a:t>Semester Grades are calculated as follows:</a:t>
            </a:r>
          </a:p>
          <a:p>
            <a:pPr lvl="1" algn="l"/>
            <a:r>
              <a:rPr lang="en-US" sz="1600" dirty="0" smtClean="0"/>
              <a:t>Grading Period 1: 30%</a:t>
            </a:r>
          </a:p>
          <a:p>
            <a:pPr lvl="1" algn="l"/>
            <a:r>
              <a:rPr lang="en-US" sz="1600" dirty="0" smtClean="0"/>
              <a:t>Grading Period 2: 30%</a:t>
            </a:r>
          </a:p>
          <a:p>
            <a:pPr lvl="1" algn="l"/>
            <a:r>
              <a:rPr lang="en-US" sz="1600" dirty="0" smtClean="0"/>
              <a:t>Grading Period 3: 25%</a:t>
            </a:r>
          </a:p>
          <a:p>
            <a:pPr lvl="1" algn="l"/>
            <a:r>
              <a:rPr lang="en-US" sz="1600" dirty="0" smtClean="0"/>
              <a:t>Final Exam: 15%</a:t>
            </a:r>
          </a:p>
          <a:p>
            <a:pPr algn="l"/>
            <a:r>
              <a:rPr lang="en-US" sz="1900" dirty="0" smtClean="0"/>
              <a:t>There is no textbook.</a:t>
            </a:r>
          </a:p>
          <a:p>
            <a:pPr algn="l"/>
            <a:r>
              <a:rPr lang="en-US" sz="1900" dirty="0" smtClean="0"/>
              <a:t>Binder and notebook paper are required.</a:t>
            </a:r>
          </a:p>
          <a:p>
            <a:pPr algn="l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8716778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63575"/>
            <a:ext cx="9144000" cy="1298575"/>
          </a:xfrm>
        </p:spPr>
        <p:txBody>
          <a:bodyPr/>
          <a:lstStyle/>
          <a:p>
            <a:r>
              <a:rPr lang="en-US" dirty="0" smtClean="0"/>
              <a:t>Strategies for Success</a:t>
            </a: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763000" cy="4724400"/>
          </a:xfrm>
        </p:spPr>
        <p:txBody>
          <a:bodyPr/>
          <a:lstStyle/>
          <a:p>
            <a:pPr algn="l"/>
            <a:r>
              <a:rPr lang="en-US" sz="2400" dirty="0" smtClean="0"/>
              <a:t>Personal Responsibility</a:t>
            </a:r>
          </a:p>
          <a:p>
            <a:pPr lvl="1" algn="l"/>
            <a:r>
              <a:rPr lang="en-US" sz="2000" dirty="0" smtClean="0"/>
              <a:t>Late work</a:t>
            </a:r>
          </a:p>
          <a:p>
            <a:pPr lvl="1" algn="l"/>
            <a:r>
              <a:rPr lang="en-US" sz="2000" dirty="0" smtClean="0"/>
              <a:t>Absences</a:t>
            </a:r>
          </a:p>
          <a:p>
            <a:pPr lvl="1" algn="l"/>
            <a:r>
              <a:rPr lang="en-US" sz="2000" dirty="0" smtClean="0"/>
              <a:t>Test corrections</a:t>
            </a:r>
          </a:p>
          <a:p>
            <a:pPr lvl="1" algn="l"/>
            <a:r>
              <a:rPr lang="en-US" sz="2000" dirty="0" smtClean="0"/>
              <a:t>Extra help</a:t>
            </a:r>
          </a:p>
          <a:p>
            <a:pPr algn="l"/>
            <a:r>
              <a:rPr lang="en-US" sz="2400" dirty="0" smtClean="0"/>
              <a:t>Communication</a:t>
            </a:r>
          </a:p>
          <a:p>
            <a:pPr lvl="1" algn="l"/>
            <a:r>
              <a:rPr lang="en-US" sz="2000" dirty="0" smtClean="0"/>
              <a:t>E-mail:       jrodenburg@yumaunion.org</a:t>
            </a:r>
          </a:p>
          <a:p>
            <a:pPr lvl="1" algn="l"/>
            <a:r>
              <a:rPr lang="en-US" sz="2000" dirty="0" smtClean="0"/>
              <a:t>Cell:           (928) 289-9862  (call or text is fine)</a:t>
            </a:r>
          </a:p>
          <a:p>
            <a:pPr lvl="1" algn="l"/>
            <a:r>
              <a:rPr lang="en-US" sz="2000" dirty="0" smtClean="0"/>
              <a:t>Website:     www.YumanResources.com</a:t>
            </a:r>
          </a:p>
          <a:p>
            <a:pPr lvl="1" algn="l"/>
            <a:r>
              <a:rPr lang="en-US" sz="2000" dirty="0" smtClean="0"/>
              <a:t>Twitter:      @</a:t>
            </a:r>
            <a:r>
              <a:rPr lang="en-US" sz="2000" dirty="0" err="1" smtClean="0"/>
              <a:t>mr_rodenburg</a:t>
            </a:r>
            <a:endParaRPr lang="en-US" sz="2000" dirty="0" smtClean="0"/>
          </a:p>
          <a:p>
            <a:pPr lvl="1" algn="l"/>
            <a:r>
              <a:rPr lang="en-US" sz="2000" dirty="0" smtClean="0"/>
              <a:t>Facebook:   www.facebook.com/Mr.Rodenburg</a:t>
            </a:r>
          </a:p>
          <a:p>
            <a:pPr lvl="1" algn="l"/>
            <a:r>
              <a:rPr lang="en-US" sz="2000" dirty="0" err="1" smtClean="0"/>
              <a:t>Linkedin</a:t>
            </a:r>
            <a:r>
              <a:rPr lang="en-US" sz="2000" dirty="0" smtClean="0"/>
              <a:t>:    Link on website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45767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63575"/>
            <a:ext cx="9144000" cy="1298575"/>
          </a:xfrm>
        </p:spPr>
        <p:txBody>
          <a:bodyPr/>
          <a:lstStyle/>
          <a:p>
            <a:r>
              <a:rPr lang="en-US" dirty="0" smtClean="0"/>
              <a:t>Strategies for Success</a:t>
            </a: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algn="l"/>
            <a:r>
              <a:rPr lang="en-US" sz="2400" dirty="0" smtClean="0"/>
              <a:t>Personal Responsibility</a:t>
            </a:r>
          </a:p>
          <a:p>
            <a:pPr lvl="1" algn="l"/>
            <a:r>
              <a:rPr lang="en-US" sz="2000" dirty="0" smtClean="0"/>
              <a:t>Late work</a:t>
            </a:r>
          </a:p>
          <a:p>
            <a:pPr lvl="1" algn="l"/>
            <a:r>
              <a:rPr lang="en-US" sz="2000" dirty="0" smtClean="0"/>
              <a:t>Absences</a:t>
            </a:r>
          </a:p>
          <a:p>
            <a:pPr lvl="1" algn="l"/>
            <a:r>
              <a:rPr lang="en-US" sz="2000" dirty="0" smtClean="0"/>
              <a:t>Test corrections</a:t>
            </a:r>
          </a:p>
          <a:p>
            <a:pPr lvl="1" algn="l"/>
            <a:r>
              <a:rPr lang="en-US" sz="2000" dirty="0" smtClean="0"/>
              <a:t>Extra help</a:t>
            </a:r>
          </a:p>
          <a:p>
            <a:pPr lvl="1" algn="l"/>
            <a:r>
              <a:rPr lang="en-US" sz="2000" dirty="0" err="1" smtClean="0"/>
              <a:t>StudentVUE</a:t>
            </a:r>
            <a:endParaRPr lang="en-US" sz="2000" dirty="0" smtClean="0"/>
          </a:p>
          <a:p>
            <a:pPr algn="l"/>
            <a:r>
              <a:rPr lang="en-US" sz="2400" dirty="0" smtClean="0"/>
              <a:t>Communication</a:t>
            </a:r>
          </a:p>
          <a:p>
            <a:pPr lvl="1" algn="l"/>
            <a:r>
              <a:rPr lang="en-US" sz="2000" dirty="0" smtClean="0"/>
              <a:t>E-mail:       jrodenburg@yumaunion.org</a:t>
            </a:r>
          </a:p>
          <a:p>
            <a:pPr lvl="1" algn="l"/>
            <a:r>
              <a:rPr lang="en-US" sz="2000" dirty="0" smtClean="0"/>
              <a:t>Cell:           (928) 289-9862  (call or text is fine)</a:t>
            </a:r>
          </a:p>
          <a:p>
            <a:pPr lvl="1" algn="l"/>
            <a:r>
              <a:rPr lang="en-US" sz="2000" dirty="0" smtClean="0"/>
              <a:t>Website:     www.YumanResources.com</a:t>
            </a:r>
          </a:p>
          <a:p>
            <a:pPr lvl="1" algn="l"/>
            <a:r>
              <a:rPr lang="en-US" sz="2000" dirty="0" smtClean="0"/>
              <a:t>Twitter:      @</a:t>
            </a:r>
            <a:r>
              <a:rPr lang="en-US" sz="2000" dirty="0" err="1" smtClean="0"/>
              <a:t>mr_rodenburg</a:t>
            </a:r>
            <a:endParaRPr lang="en-US" sz="2000" dirty="0" smtClean="0"/>
          </a:p>
          <a:p>
            <a:pPr lvl="1" algn="l"/>
            <a:r>
              <a:rPr lang="en-US" sz="2000" dirty="0" smtClean="0"/>
              <a:t>Facebook:   www.facebook.com/Mr.Rodenburg</a:t>
            </a:r>
          </a:p>
          <a:p>
            <a:pPr lvl="1" algn="l"/>
            <a:r>
              <a:rPr lang="en-US" sz="2000" dirty="0" err="1" smtClean="0"/>
              <a:t>Linkedin</a:t>
            </a:r>
            <a:r>
              <a:rPr lang="en-US" sz="2000" dirty="0" smtClean="0"/>
              <a:t>:    Link on website</a:t>
            </a:r>
          </a:p>
        </p:txBody>
      </p:sp>
    </p:spTree>
    <p:extLst>
      <p:ext uri="{BB962C8B-B14F-4D97-AF65-F5344CB8AC3E}">
        <p14:creationId xmlns:p14="http://schemas.microsoft.com/office/powerpoint/2010/main" val="375261194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for science fair project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for science fair project</Template>
  <TotalTime>39</TotalTime>
  <Words>424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Presentation for science fair project</vt:lpstr>
      <vt:lpstr>Mr. Rodenburg’s Classroom</vt:lpstr>
      <vt:lpstr>Overview</vt:lpstr>
      <vt:lpstr>About the Teacher</vt:lpstr>
      <vt:lpstr>About the Curriculum</vt:lpstr>
      <vt:lpstr>About the Class (Chemistry)</vt:lpstr>
      <vt:lpstr>About the Class (Mathematics)</vt:lpstr>
      <vt:lpstr>Strategies for Success</vt:lpstr>
      <vt:lpstr>Strategies for Success</vt:lpstr>
    </vt:vector>
  </TitlesOfParts>
  <Company>YETC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Rodenburg’s Classroom</dc:title>
  <dc:creator>John Rodenburg</dc:creator>
  <cp:lastModifiedBy>John Rodenburg</cp:lastModifiedBy>
  <cp:revision>5</cp:revision>
  <cp:lastPrinted>1601-01-01T00:00:00Z</cp:lastPrinted>
  <dcterms:created xsi:type="dcterms:W3CDTF">2013-08-20T00:36:29Z</dcterms:created>
  <dcterms:modified xsi:type="dcterms:W3CDTF">2013-08-27T23:48:01Z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TC010183731033</vt:lpwstr>
  </property>
</Properties>
</file>