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4" r:id="rId6"/>
    <p:sldId id="260" r:id="rId7"/>
    <p:sldId id="261" r:id="rId8"/>
    <p:sldId id="262" r:id="rId9"/>
    <p:sldId id="263" r:id="rId10"/>
    <p:sldId id="266" r:id="rId11"/>
    <p:sldId id="265" r:id="rId12"/>
    <p:sldId id="267" r:id="rId13"/>
    <p:sldId id="269" r:id="rId14"/>
    <p:sldId id="268" r:id="rId15"/>
    <p:sldId id="270" r:id="rId16"/>
    <p:sldId id="272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napVertSplitter="1" vertBarState="minimized" horzBarState="maximized">
    <p:restoredLeft sz="15620"/>
    <p:restoredTop sz="94660"/>
  </p:normalViewPr>
  <p:slideViewPr>
    <p:cSldViewPr>
      <p:cViewPr>
        <p:scale>
          <a:sx n="60" d="100"/>
          <a:sy n="60" d="100"/>
        </p:scale>
        <p:origin x="-1074" y="-33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A0EA93-D104-4AE4-A3E0-040AD061F581}" type="datetimeFigureOut">
              <a:rPr lang="en-US" smtClean="0"/>
              <a:t>08/13/13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A73613-5FB5-4014-97A4-2378E9CB19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6806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B33474C-BD54-48D6-8C63-6CD81CF1F784}" type="slidenum">
              <a:rPr lang="en-US"/>
              <a:pPr/>
              <a:t>5</a:t>
            </a:fld>
            <a:endParaRPr lang="en-US"/>
          </a:p>
        </p:txBody>
      </p:sp>
      <p:sp>
        <p:nvSpPr>
          <p:cNvPr id="99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F986A8A-2A2E-496A-AEC0-C4294AFF37DF}" type="slidenum">
              <a:rPr lang="en-US"/>
              <a:pPr/>
              <a:t>14</a:t>
            </a:fld>
            <a:endParaRPr lang="en-US"/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2F5C1F1-EA5A-453E-BC7B-61288B499EB4}" type="slidenum">
              <a:rPr lang="en-US"/>
              <a:pPr/>
              <a:t>15</a:t>
            </a:fld>
            <a:endParaRPr lang="en-US"/>
          </a:p>
        </p:txBody>
      </p:sp>
      <p:sp>
        <p:nvSpPr>
          <p:cNvPr id="111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1406020"/>
            <a:ext cx="6172199" cy="2251579"/>
          </a:xfrm>
        </p:spPr>
        <p:txBody>
          <a:bodyPr lIns="0" rIns="0" anchor="t">
            <a:noAutofit/>
          </a:bodyPr>
          <a:lstStyle>
            <a:lvl1pPr>
              <a:defRPr sz="6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3905864"/>
            <a:ext cx="6172200" cy="1123336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8EAD0-0805-41A8-AFEE-E34021E3970C}" type="datetimeFigureOut">
              <a:rPr lang="en-US" smtClean="0"/>
              <a:t>08/13/13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589E518-482B-4850-AF58-1B260B35E0D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3456432" y="1545336"/>
            <a:ext cx="4224528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E28EAD0-0805-41A8-AFEE-E34021E3970C}" type="datetimeFigureOut">
              <a:rPr lang="en-US" smtClean="0"/>
              <a:t>08/13/13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589E518-482B-4850-AF58-1B260B35E0DB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1472184"/>
            <a:ext cx="6172200" cy="2130552"/>
          </a:xfrm>
        </p:spPr>
        <p:txBody>
          <a:bodyPr anchor="t">
            <a:noAutofit/>
          </a:bodyPr>
          <a:lstStyle>
            <a:lvl1pPr algn="l">
              <a:defRPr sz="48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3886200"/>
            <a:ext cx="6172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8EAD0-0805-41A8-AFEE-E34021E3970C}" type="datetimeFigureOut">
              <a:rPr lang="en-US" smtClean="0"/>
              <a:t>08/13/13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589E518-482B-4850-AF58-1B260B35E0D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9600"/>
            <a:ext cx="3616325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86998" y="1915859"/>
            <a:ext cx="3646966" cy="288142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6754" y="1915881"/>
            <a:ext cx="3639311" cy="288139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8EAD0-0805-41A8-AFEE-E34021E3970C}" type="datetimeFigureOut">
              <a:rPr lang="en-US" smtClean="0"/>
              <a:t>08/13/13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589E518-482B-4850-AF58-1B260B35E0DB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493776" y="6356350"/>
            <a:ext cx="5102352" cy="365125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9600"/>
            <a:ext cx="3615734" cy="1066799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1" y="1916113"/>
            <a:ext cx="3638550" cy="646112"/>
          </a:xfrm>
        </p:spPr>
        <p:txBody>
          <a:bodyPr anchor="t">
            <a:normAutofit/>
          </a:bodyPr>
          <a:lstStyle>
            <a:lvl1pPr marL="0" indent="0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860676"/>
            <a:ext cx="3638550" cy="288289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2625" y="1916113"/>
            <a:ext cx="3660775" cy="646112"/>
          </a:xfrm>
        </p:spPr>
        <p:txBody>
          <a:bodyPr anchor="t">
            <a:normAutofit/>
          </a:bodyPr>
          <a:lstStyle>
            <a:lvl1pPr marL="0" indent="0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2626" y="2860676"/>
            <a:ext cx="3651250" cy="28829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8EAD0-0805-41A8-AFEE-E34021E3970C}" type="datetimeFigureOut">
              <a:rPr lang="en-US" smtClean="0"/>
              <a:t>08/13/13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589E518-482B-4850-AF58-1B260B35E0DB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493776" y="6356350"/>
            <a:ext cx="5102352" cy="365125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162800" y="1551543"/>
            <a:ext cx="1828800" cy="365125"/>
          </a:xfrm>
        </p:spPr>
        <p:txBody>
          <a:bodyPr/>
          <a:lstStyle/>
          <a:p>
            <a:fld id="{0E28EAD0-0805-41A8-AFEE-E34021E3970C}" type="datetimeFigureOut">
              <a:rPr lang="en-US" smtClean="0"/>
              <a:t>08/13/13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589E518-482B-4850-AF58-1B260B35E0DB}" type="slidenum">
              <a:rPr lang="en-US" smtClean="0"/>
              <a:t>‹#›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8EAD0-0805-41A8-AFEE-E34021E3970C}" type="datetimeFigureOut">
              <a:rPr lang="en-US" smtClean="0"/>
              <a:t>08/13/13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9E518-482B-4850-AF58-1B260B35E0D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450" y="1920876"/>
            <a:ext cx="3654425" cy="288924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6425"/>
            <a:ext cx="3629025" cy="1041400"/>
          </a:xfrm>
        </p:spPr>
        <p:txBody>
          <a:bodyPr anchor="t">
            <a:normAutofit/>
          </a:bodyPr>
          <a:lstStyle>
            <a:lvl1pPr algn="l">
              <a:defRPr sz="18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920875"/>
            <a:ext cx="3629025" cy="18129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8EAD0-0805-41A8-AFEE-E34021E3970C}" type="datetimeFigureOut">
              <a:rPr lang="en-US" smtClean="0"/>
              <a:t>08/13/13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589E518-482B-4850-AF58-1B260B35E0D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493776" y="6356350"/>
            <a:ext cx="5102352" cy="365125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0074"/>
            <a:ext cx="2074862" cy="1981201"/>
          </a:xfrm>
          <a:ln>
            <a:noFill/>
          </a:ln>
        </p:spPr>
        <p:txBody>
          <a:bodyPr anchor="t">
            <a:normAutofit/>
          </a:bodyPr>
          <a:lstStyle>
            <a:lvl1pPr algn="l">
              <a:defRPr sz="1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63862" y="1650999"/>
            <a:ext cx="5627687" cy="422076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63862" y="614363"/>
            <a:ext cx="3741738" cy="90963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8EAD0-0805-41A8-AFEE-E34021E3970C}" type="datetimeFigureOut">
              <a:rPr lang="en-US" smtClean="0"/>
              <a:t>08/13/13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589E518-482B-4850-AF58-1B260B35E0D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493776" y="6356350"/>
            <a:ext cx="5102352" cy="365125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54400" y="1554480"/>
            <a:ext cx="4222308" cy="388620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8EAD0-0805-41A8-AFEE-E34021E3970C}" type="datetimeFigureOut">
              <a:rPr lang="en-US" smtClean="0"/>
              <a:t>08/13/13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9E518-482B-4850-AF58-1B260B35E0D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69848" y="1554480"/>
            <a:ext cx="2075688" cy="3886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56432" y="1554480"/>
            <a:ext cx="4224528" cy="3886200"/>
          </a:xfrm>
        </p:spPr>
        <p:txBody>
          <a:bodyPr vert="eaVer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8EAD0-0805-41A8-AFEE-E34021E3970C}" type="datetimeFigureOut">
              <a:rPr lang="en-US" smtClean="0"/>
              <a:t>08/13/13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9E518-482B-4850-AF58-1B260B35E0D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3A14F6D5-1505-466B-923A-3BFE9CBFF81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1070387"/>
      </p:ext>
    </p:extLst>
  </p:cSld>
  <p:clrMapOvr>
    <a:masterClrMapping/>
  </p:clrMapOvr>
  <p:transition spd="med">
    <p:zoom dir="in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1554480"/>
            <a:ext cx="2073348" cy="197946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54400" y="1547036"/>
            <a:ext cx="4222308" cy="38862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162800" y="189468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28EAD0-0805-41A8-AFEE-E34021E3970C}" type="datetimeFigureOut">
              <a:rPr lang="en-US" smtClean="0"/>
              <a:t>08/13/13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9848" y="6356350"/>
            <a:ext cx="5102352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59752" y="6356350"/>
            <a:ext cx="113768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89E518-482B-4850-AF58-1B260B35E0DB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1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228600"/>
            <a:ext cx="6172199" cy="2251579"/>
          </a:xfrm>
        </p:spPr>
        <p:txBody>
          <a:bodyPr/>
          <a:lstStyle/>
          <a:p>
            <a:r>
              <a:rPr lang="en-US" sz="5400" dirty="0" smtClean="0"/>
              <a:t>Unit 1: Experimental techniques</a:t>
            </a:r>
            <a:endParaRPr lang="en-US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800" dirty="0" smtClean="0"/>
              <a:t>Measurements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800" dirty="0" smtClean="0"/>
              <a:t>Chromatography and Chromatograms</a:t>
            </a:r>
            <a:endParaRPr lang="en-US" sz="2800" dirty="0"/>
          </a:p>
          <a:p>
            <a:pPr marL="342900" indent="-342900">
              <a:buFont typeface="Arial" pitchFamily="34" charset="0"/>
              <a:buChar char="•"/>
            </a:pPr>
            <a:r>
              <a:rPr lang="en-US" sz="2800" dirty="0" smtClean="0"/>
              <a:t>Purity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800" dirty="0" smtClean="0"/>
              <a:t>Purification and Separation</a:t>
            </a:r>
          </a:p>
        </p:txBody>
      </p:sp>
    </p:spTree>
    <p:extLst>
      <p:ext uri="{BB962C8B-B14F-4D97-AF65-F5344CB8AC3E}">
        <p14:creationId xmlns:p14="http://schemas.microsoft.com/office/powerpoint/2010/main" val="1791633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219200" y="152400"/>
            <a:ext cx="6172200" cy="1575816"/>
          </a:xfrm>
        </p:spPr>
        <p:txBody>
          <a:bodyPr/>
          <a:lstStyle/>
          <a:p>
            <a:r>
              <a:rPr lang="en-US" dirty="0" smtClean="0"/>
              <a:t>Proper measurements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533400" y="1828800"/>
            <a:ext cx="8077200" cy="4648200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Things we need to measure: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Time		Temperature	Length		Mass	Volume</a:t>
            </a:r>
          </a:p>
          <a:p>
            <a:pPr marL="285750" indent="-285750">
              <a:buFont typeface="Arial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What do we measure them with and in what units?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Time is measured on a stopwatch and is always measured in seconds (s).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Temperature is measured with a thermometer and is always measured in degrees Celsius (°C).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Length is measured with a ruler in either centimeters (cm) or millimeters (mm).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Mass is measured on a scale and is measured in grams (g).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Volume is measured with a graduated cylinder for less precise measures and is in milliliters (mL).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Ex: Measure 25 mL of H</a:t>
            </a:r>
            <a:r>
              <a:rPr lang="en-US" baseline="-25000" dirty="0" smtClean="0">
                <a:solidFill>
                  <a:schemeClr val="bg1"/>
                </a:solidFill>
              </a:rPr>
              <a:t>2</a:t>
            </a:r>
            <a:r>
              <a:rPr lang="en-US" dirty="0" smtClean="0">
                <a:solidFill>
                  <a:schemeClr val="bg1"/>
                </a:solidFill>
              </a:rPr>
              <a:t>O. (No decimal place)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Volume is also measured with a burette or a pipette for more precise measures an is in milliliters (mL).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Ex: Measure 25.7 mL of HCl. (One decimal place)</a:t>
            </a:r>
          </a:p>
          <a:p>
            <a:endParaRPr lang="en-US" dirty="0" smtClean="0"/>
          </a:p>
          <a:p>
            <a:pPr marL="285750" indent="-285750">
              <a:buFont typeface="Arial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5970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1621" y="2227545"/>
            <a:ext cx="1368552" cy="914400"/>
          </a:xfrm>
        </p:spPr>
        <p:txBody>
          <a:bodyPr/>
          <a:lstStyle/>
          <a:p>
            <a:pPr algn="ctr"/>
            <a:r>
              <a:rPr lang="en-US" sz="1600" dirty="0" smtClean="0"/>
              <a:t>Burette or Pipette</a:t>
            </a:r>
            <a:endParaRPr lang="en-US" sz="16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276600"/>
            <a:ext cx="2449794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3276600"/>
            <a:ext cx="3572702" cy="3152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6203515" y="2514600"/>
            <a:ext cx="1632427" cy="6096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800" b="1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1600" dirty="0" smtClean="0"/>
              <a:t>Graduated cylinder</a:t>
            </a:r>
            <a:endParaRPr lang="en-US" sz="1600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533400" y="152400"/>
            <a:ext cx="8077200" cy="11430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800" b="1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4000" dirty="0" smtClean="0"/>
              <a:t>Proper decimal place by piece of equipment</a:t>
            </a:r>
            <a:endParaRPr lang="en-US" sz="4000" dirty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2842276" y="3505200"/>
            <a:ext cx="1368552" cy="9144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800" b="1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1600" dirty="0" smtClean="0"/>
              <a:t>21.15 ml</a:t>
            </a:r>
            <a:endParaRPr lang="en-US" sz="1600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3887724" y="5514584"/>
            <a:ext cx="1368552" cy="9144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800" b="1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1600" dirty="0" smtClean="0"/>
              <a:t>76.0 mL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472055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7924800" cy="813816"/>
          </a:xfrm>
        </p:spPr>
        <p:txBody>
          <a:bodyPr/>
          <a:lstStyle/>
          <a:p>
            <a:r>
              <a:rPr lang="en-US" dirty="0" smtClean="0"/>
              <a:t>Chromatography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914400"/>
            <a:ext cx="3581400" cy="3447256"/>
          </a:xfrm>
        </p:spPr>
        <p:txBody>
          <a:bodyPr>
            <a:normAutofit/>
          </a:bodyPr>
          <a:lstStyle/>
          <a:p>
            <a:r>
              <a:rPr lang="en-US" dirty="0" smtClean="0"/>
              <a:t>Paper Chromatography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Obtain piece of chromatography paper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Draw a line in pencil on bottom of paper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Place dots of sample on line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Insert paper into a jar with a small layer of solvent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When solvent rises it allows sample to moved based on its polarity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1524000"/>
            <a:ext cx="4791075" cy="4608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505200" y="6324600"/>
            <a:ext cx="479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</a:t>
            </a:r>
            <a:r>
              <a:rPr lang="en-US" dirty="0" smtClean="0"/>
              <a:t>         1	      2	      3	    4	Control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28600" y="4495800"/>
            <a:ext cx="32766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Light Blue = Cocaine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Orange = Heroin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Purple = Methamphetamine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Grey = MDMA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Dark Blue = THC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951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2743200" cy="914400"/>
          </a:xfrm>
        </p:spPr>
        <p:txBody>
          <a:bodyPr/>
          <a:lstStyle/>
          <a:p>
            <a:r>
              <a:rPr lang="en-US" dirty="0"/>
              <a:t>Radial Chromatogram</a:t>
            </a:r>
          </a:p>
        </p:txBody>
      </p:sp>
      <p:pic>
        <p:nvPicPr>
          <p:cNvPr id="84997" name="Picture 5" descr="primer_c_paperchromatograph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634" y="1219200"/>
            <a:ext cx="7086600" cy="5211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2968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763000" cy="838200"/>
          </a:xfrm>
        </p:spPr>
        <p:txBody>
          <a:bodyPr/>
          <a:lstStyle/>
          <a:p>
            <a:r>
              <a:rPr lang="en-US" sz="3200" dirty="0" smtClean="0"/>
              <a:t>Chromatograms and </a:t>
            </a:r>
            <a:r>
              <a:rPr lang="en-US" sz="3200" dirty="0" err="1" smtClean="0"/>
              <a:t>R</a:t>
            </a:r>
            <a:r>
              <a:rPr lang="en-US" sz="3200" baseline="-25000" dirty="0" err="1" smtClean="0"/>
              <a:t>f</a:t>
            </a:r>
            <a:r>
              <a:rPr lang="en-US" sz="3200" dirty="0" smtClean="0"/>
              <a:t> values</a:t>
            </a:r>
            <a:endParaRPr lang="en-US" sz="3200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914400"/>
            <a:ext cx="2981195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81000" y="1219200"/>
            <a:ext cx="51816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Chromatograms are the paper display of the separation of different substances within a mixture.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Used for drug screens, inks, sweets, leaves, dyes and food colourings.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err="1" smtClean="0"/>
              <a:t>R</a:t>
            </a:r>
            <a:r>
              <a:rPr lang="en-US" sz="2400" baseline="-25000" dirty="0" err="1" smtClean="0"/>
              <a:t>f</a:t>
            </a:r>
            <a:r>
              <a:rPr lang="en-US" sz="2400" dirty="0" smtClean="0"/>
              <a:t> is the rate of flow of the mobile phase (the sample) across the stationary phase (the paper).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err="1" smtClean="0"/>
              <a:t>R</a:t>
            </a:r>
            <a:r>
              <a:rPr lang="en-US" sz="2400" baseline="-25000" dirty="0" err="1" smtClean="0"/>
              <a:t>f</a:t>
            </a:r>
            <a:r>
              <a:rPr lang="en-US" sz="2400" dirty="0" smtClean="0"/>
              <a:t> = distance travelled by compound</a:t>
            </a:r>
          </a:p>
          <a:p>
            <a:r>
              <a:rPr lang="en-US" sz="2400" dirty="0"/>
              <a:t>	</a:t>
            </a:r>
            <a:r>
              <a:rPr lang="en-US" sz="2400" dirty="0" smtClean="0"/>
              <a:t>-----------------------------------------------------</a:t>
            </a:r>
          </a:p>
          <a:p>
            <a:r>
              <a:rPr lang="en-US" sz="2400" dirty="0"/>
              <a:t>	</a:t>
            </a:r>
            <a:r>
              <a:rPr lang="en-US" sz="2400" dirty="0" smtClean="0"/>
              <a:t>distance travelled by solvent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err="1" smtClean="0"/>
              <a:t>R</a:t>
            </a:r>
            <a:r>
              <a:rPr lang="en-US" sz="2400" baseline="-25000" dirty="0" err="1" smtClean="0"/>
              <a:t>f</a:t>
            </a:r>
            <a:r>
              <a:rPr lang="en-US" sz="2400" dirty="0"/>
              <a:t> </a:t>
            </a:r>
            <a:r>
              <a:rPr lang="en-US" sz="2400" dirty="0" smtClean="0"/>
              <a:t>of yellow = 3.5 cm / 6.0 cm</a:t>
            </a:r>
          </a:p>
          <a:p>
            <a:r>
              <a:rPr lang="en-US" sz="2400" dirty="0"/>
              <a:t>	</a:t>
            </a:r>
            <a:r>
              <a:rPr lang="en-US" sz="2400" dirty="0" smtClean="0"/>
              <a:t>	  = 0.583</a:t>
            </a:r>
          </a:p>
        </p:txBody>
      </p:sp>
    </p:spTree>
    <p:extLst>
      <p:ext uri="{BB962C8B-B14F-4D97-AF65-F5344CB8AC3E}">
        <p14:creationId xmlns:p14="http://schemas.microsoft.com/office/powerpoint/2010/main" val="133254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152400"/>
            <a:ext cx="8763000" cy="1499616"/>
          </a:xfrm>
        </p:spPr>
        <p:txBody>
          <a:bodyPr/>
          <a:lstStyle/>
          <a:p>
            <a:r>
              <a:rPr lang="en-US" dirty="0" smtClean="0"/>
              <a:t>Colourless chromatography</a:t>
            </a:r>
            <a:endParaRPr lang="en-US" dirty="0"/>
          </a:p>
        </p:txBody>
      </p:sp>
      <p:pic>
        <p:nvPicPr>
          <p:cNvPr id="4098" name="Picture 2" descr="http://www.chemguide.co.uk/analysis/chromatography/tlc6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799" y="2070970"/>
            <a:ext cx="7819413" cy="403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33400" y="5540183"/>
            <a:ext cx="8153400" cy="113877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     Before spraying with </a:t>
            </a:r>
            <a:r>
              <a:rPr lang="en-US" dirty="0" err="1" smtClean="0"/>
              <a:t>ninhydrin</a:t>
            </a:r>
            <a:r>
              <a:rPr lang="en-US" dirty="0" smtClean="0"/>
              <a:t>		     After spraying with </a:t>
            </a:r>
            <a:r>
              <a:rPr lang="en-US" dirty="0" err="1" smtClean="0"/>
              <a:t>ninhydrin</a:t>
            </a:r>
            <a:endParaRPr lang="en-US" dirty="0" smtClean="0"/>
          </a:p>
          <a:p>
            <a:endParaRPr lang="en-US" dirty="0"/>
          </a:p>
          <a:p>
            <a:pPr marL="285750" indent="-285750">
              <a:buFont typeface="Arial" pitchFamily="34" charset="0"/>
              <a:buChar char="•"/>
            </a:pPr>
            <a:r>
              <a:rPr lang="en-US" sz="3200" dirty="0" err="1" smtClean="0"/>
              <a:t>Ninhydrin</a:t>
            </a:r>
            <a:r>
              <a:rPr lang="en-US" sz="3200" dirty="0" smtClean="0"/>
              <a:t> is called a locating agent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649000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76200"/>
            <a:ext cx="8991600" cy="1295400"/>
          </a:xfrm>
        </p:spPr>
        <p:txBody>
          <a:bodyPr/>
          <a:lstStyle/>
          <a:p>
            <a:r>
              <a:rPr lang="en-US" sz="3600" dirty="0" smtClean="0"/>
              <a:t>Pure vs. impure substances</a:t>
            </a:r>
            <a:endParaRPr lang="en-US" sz="3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914400"/>
            <a:ext cx="3962400" cy="5791200"/>
          </a:xfrm>
        </p:spPr>
        <p:txBody>
          <a:bodyPr>
            <a:norm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/>
              <a:t>Pure substances are made of one component.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/>
              <a:t>Impure substances are made of multiple substances.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/>
              <a:t>Which substances are pure and which are impure?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/>
              <a:t>How can you tell?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2000" dirty="0"/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/>
              <a:t>Impure substances can be identified by a change in melting or boiling point.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/>
              <a:t>Ex: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000" dirty="0" smtClean="0"/>
              <a:t>MP of </a:t>
            </a:r>
            <a:r>
              <a:rPr lang="en-US" sz="2000" dirty="0" err="1" smtClean="0"/>
              <a:t>Sn</a:t>
            </a:r>
            <a:r>
              <a:rPr lang="en-US" sz="2000" dirty="0" smtClean="0"/>
              <a:t> = 231.9 °C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000" dirty="0" smtClean="0"/>
              <a:t>MP of </a:t>
            </a:r>
            <a:r>
              <a:rPr lang="en-US" sz="2000" dirty="0" err="1" smtClean="0"/>
              <a:t>Pb</a:t>
            </a:r>
            <a:r>
              <a:rPr lang="en-US" sz="2000" dirty="0" smtClean="0"/>
              <a:t> = 327.5 °C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000" dirty="0" smtClean="0"/>
              <a:t>MP of solder = 188 °C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/>
              <a:t>Why might this be important?</a:t>
            </a:r>
            <a:endParaRPr lang="en-US" sz="20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914400"/>
            <a:ext cx="4343400" cy="57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8034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76200"/>
            <a:ext cx="6172200" cy="813816"/>
          </a:xfrm>
        </p:spPr>
        <p:txBody>
          <a:bodyPr/>
          <a:lstStyle/>
          <a:p>
            <a:r>
              <a:rPr lang="en-US" dirty="0" smtClean="0"/>
              <a:t>Purity in life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914400"/>
            <a:ext cx="4419600" cy="5486400"/>
          </a:xfrm>
        </p:spPr>
        <p:txBody>
          <a:bodyPr>
            <a:normAutofit fontScale="92500"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Coca-Cola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400" dirty="0" smtClean="0"/>
              <a:t>In 1903 purity was called in to question on amount of cocaine and then later caffeine in Coca-Cola.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Medical Drugs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400" dirty="0" smtClean="0"/>
              <a:t>Anything with alcohol, cocaine, heroin, morphine or cannabis must have accurate purity on each dose.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Regulations also exist on cosmetics, insecticides and fertilizers, as well as many foods and drugs consumed regularly.</a:t>
            </a:r>
          </a:p>
          <a:p>
            <a:pPr marL="285750" indent="-285750">
              <a:buFont typeface="Arial" pitchFamily="34" charset="0"/>
              <a:buChar char="•"/>
            </a:pPr>
            <a:endParaRPr lang="en-US" dirty="0"/>
          </a:p>
        </p:txBody>
      </p:sp>
      <p:pic>
        <p:nvPicPr>
          <p:cNvPr id="6146" name="Picture 2" descr="http://farm5.staticflickr.com/4076/4901387486_760b9374a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1066800"/>
            <a:ext cx="3752850" cy="533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5154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Title 1"/>
          <p:cNvSpPr>
            <a:spLocks noGrp="1"/>
          </p:cNvSpPr>
          <p:nvPr>
            <p:ph type="title" idx="4294967295"/>
          </p:nvPr>
        </p:nvSpPr>
        <p:spPr>
          <a:xfrm>
            <a:off x="304800" y="228600"/>
            <a:ext cx="3733800" cy="990600"/>
          </a:xfrm>
        </p:spPr>
        <p:txBody>
          <a:bodyPr anchor="t">
            <a:normAutofit/>
          </a:bodyPr>
          <a:lstStyle/>
          <a:p>
            <a:r>
              <a:rPr lang="en-US" sz="4000" dirty="0"/>
              <a:t>Filtration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28600" y="1981200"/>
            <a:ext cx="5992813" cy="4114800"/>
          </a:xfrm>
        </p:spPr>
        <p:txBody>
          <a:bodyPr>
            <a:noAutofit/>
          </a:bodyPr>
          <a:lstStyle/>
          <a:p>
            <a:pPr marL="228600" indent="-228600"/>
            <a:r>
              <a:rPr lang="en-US" sz="3200" b="1" dirty="0"/>
              <a:t>Used to separate heterogeneous mixtures composed of solids and liquids</a:t>
            </a:r>
          </a:p>
          <a:p>
            <a:pPr marL="228600" indent="-228600"/>
            <a:r>
              <a:rPr lang="en-US" sz="3200" b="1" dirty="0"/>
              <a:t>Uses a porous barrier to separate the solid from the liquid</a:t>
            </a:r>
          </a:p>
          <a:p>
            <a:pPr marL="228600" indent="-228600"/>
            <a:r>
              <a:rPr lang="en-US" sz="3200" b="1" dirty="0"/>
              <a:t>Liquid passes through leaving the solid in the filter paper</a:t>
            </a:r>
          </a:p>
        </p:txBody>
      </p:sp>
      <p:pic>
        <p:nvPicPr>
          <p:cNvPr id="101380" name="Picture 4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44" t="16577" r="9375" b="21968"/>
          <a:stretch>
            <a:fillRect/>
          </a:stretch>
        </p:blipFill>
        <p:spPr bwMode="auto">
          <a:xfrm>
            <a:off x="6324600" y="1981200"/>
            <a:ext cx="2514600" cy="434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46964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filtra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10" b="12820"/>
          <a:stretch>
            <a:fillRect/>
          </a:stretch>
        </p:blipFill>
        <p:spPr bwMode="auto">
          <a:xfrm>
            <a:off x="609600" y="152400"/>
            <a:ext cx="4038600" cy="6523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800600" y="1371600"/>
            <a:ext cx="39624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What could be filtered this way?</a:t>
            </a:r>
          </a:p>
          <a:p>
            <a:endParaRPr lang="en-US" sz="40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sz="4000" dirty="0" smtClean="0"/>
              <a:t>Sugar and Salt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4000" dirty="0" smtClean="0"/>
              <a:t>Sandy water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4000" dirty="0" smtClean="0"/>
              <a:t>Raisin Bran</a:t>
            </a:r>
          </a:p>
        </p:txBody>
      </p:sp>
    </p:spTree>
    <p:extLst>
      <p:ext uri="{BB962C8B-B14F-4D97-AF65-F5344CB8AC3E}">
        <p14:creationId xmlns:p14="http://schemas.microsoft.com/office/powerpoint/2010/main" val="2759186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 descr="Fi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44" t="9663" r="13365" b="5630"/>
          <a:stretch>
            <a:fillRect/>
          </a:stretch>
        </p:blipFill>
        <p:spPr bwMode="auto">
          <a:xfrm>
            <a:off x="6858000" y="3505200"/>
            <a:ext cx="2286000" cy="335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5235" name="Picture 3" descr="Fi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58" r="25233"/>
          <a:stretch>
            <a:fillRect/>
          </a:stretch>
        </p:blipFill>
        <p:spPr bwMode="auto">
          <a:xfrm>
            <a:off x="6858000" y="0"/>
            <a:ext cx="2286000" cy="350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5236" name="Rectangle 4"/>
          <p:cNvSpPr>
            <a:spLocks noChangeArrowheads="1"/>
          </p:cNvSpPr>
          <p:nvPr/>
        </p:nvSpPr>
        <p:spPr bwMode="auto">
          <a:xfrm>
            <a:off x="381000" y="1184275"/>
            <a:ext cx="6629400" cy="3681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Times" pitchFamily="18" charset="0"/>
              <a:buNone/>
            </a:pPr>
            <a:r>
              <a:rPr lang="en-US" sz="2800" b="1" dirty="0">
                <a:latin typeface="Arial" charset="0"/>
              </a:rPr>
              <a:t>1. </a:t>
            </a:r>
            <a:r>
              <a:rPr lang="en-US" sz="2800" b="1" dirty="0">
                <a:solidFill>
                  <a:srgbClr val="FF0000"/>
                </a:solidFill>
                <a:latin typeface="Arial" charset="0"/>
              </a:rPr>
              <a:t>Pour</a:t>
            </a:r>
            <a:r>
              <a:rPr lang="en-US" sz="2800" b="1" dirty="0">
                <a:latin typeface="Arial" charset="0"/>
              </a:rPr>
              <a:t> some distilled water into the mixture to dissolve the soluble substance. </a:t>
            </a:r>
            <a:br>
              <a:rPr lang="en-US" sz="2800" b="1" dirty="0">
                <a:latin typeface="Arial" charset="0"/>
              </a:rPr>
            </a:br>
            <a:r>
              <a:rPr lang="en-US" sz="2800" b="1" dirty="0">
                <a:latin typeface="Arial" charset="0"/>
              </a:rPr>
              <a:t>2. </a:t>
            </a:r>
            <a:r>
              <a:rPr lang="en-US" sz="2800" b="1" dirty="0">
                <a:solidFill>
                  <a:srgbClr val="FF0000"/>
                </a:solidFill>
                <a:latin typeface="Arial" charset="0"/>
              </a:rPr>
              <a:t>Filter</a:t>
            </a:r>
            <a:r>
              <a:rPr lang="en-US" sz="2800" b="1" dirty="0">
                <a:latin typeface="Arial" charset="0"/>
              </a:rPr>
              <a:t> the mixture. </a:t>
            </a:r>
            <a:br>
              <a:rPr lang="en-US" sz="2800" b="1" dirty="0">
                <a:latin typeface="Arial" charset="0"/>
              </a:rPr>
            </a:br>
            <a:r>
              <a:rPr lang="en-US" sz="2800" b="1" dirty="0">
                <a:latin typeface="Arial" charset="0"/>
              </a:rPr>
              <a:t>3. </a:t>
            </a:r>
            <a:r>
              <a:rPr lang="en-US" sz="2800" b="1" dirty="0">
                <a:solidFill>
                  <a:srgbClr val="FF0000"/>
                </a:solidFill>
                <a:latin typeface="Arial" charset="0"/>
              </a:rPr>
              <a:t>Wash</a:t>
            </a:r>
            <a:r>
              <a:rPr lang="en-US" sz="2800" b="1" dirty="0">
                <a:latin typeface="Arial" charset="0"/>
              </a:rPr>
              <a:t> the residue with a little distilled water to remove all the salt solution from it. The residue is sand. </a:t>
            </a:r>
          </a:p>
        </p:txBody>
      </p:sp>
      <p:sp>
        <p:nvSpPr>
          <p:cNvPr id="95237" name="Rectangle 5"/>
          <p:cNvSpPr>
            <a:spLocks noChangeArrowheads="1"/>
          </p:cNvSpPr>
          <p:nvPr/>
        </p:nvSpPr>
        <p:spPr bwMode="auto">
          <a:xfrm>
            <a:off x="381000" y="4876800"/>
            <a:ext cx="6400800" cy="111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Times" pitchFamily="18" charset="0"/>
              <a:buNone/>
            </a:pPr>
            <a:r>
              <a:rPr lang="en-US" sz="2800" b="1">
                <a:latin typeface="Arial" charset="0"/>
              </a:rPr>
              <a:t>4. </a:t>
            </a:r>
            <a:r>
              <a:rPr lang="en-US" sz="2800" b="1">
                <a:solidFill>
                  <a:srgbClr val="FF0000"/>
                </a:solidFill>
                <a:latin typeface="Arial" charset="0"/>
              </a:rPr>
              <a:t>Evaporate</a:t>
            </a:r>
            <a:r>
              <a:rPr lang="en-US" sz="2800" b="1">
                <a:latin typeface="Arial" charset="0"/>
              </a:rPr>
              <a:t> the filtrate to dryness. Salt is recovered.</a:t>
            </a:r>
          </a:p>
        </p:txBody>
      </p:sp>
      <p:sp>
        <p:nvSpPr>
          <p:cNvPr id="95238" name="Rectangle 6"/>
          <p:cNvSpPr>
            <a:spLocks noChangeArrowheads="1"/>
          </p:cNvSpPr>
          <p:nvPr/>
        </p:nvSpPr>
        <p:spPr bwMode="auto">
          <a:xfrm>
            <a:off x="381000" y="381000"/>
            <a:ext cx="6019800" cy="6093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Times" pitchFamily="18" charset="0"/>
              <a:buNone/>
            </a:pPr>
            <a:r>
              <a:rPr lang="en-US" sz="2800" b="1" dirty="0" smtClean="0">
                <a:latin typeface="Arial" charset="0"/>
              </a:rPr>
              <a:t>Crystallization after Filtration</a:t>
            </a:r>
            <a:endParaRPr lang="en-US" sz="28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989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5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5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237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Title 1"/>
          <p:cNvSpPr>
            <a:spLocks noGrp="1"/>
          </p:cNvSpPr>
          <p:nvPr>
            <p:ph type="title" idx="4294967295"/>
          </p:nvPr>
        </p:nvSpPr>
        <p:spPr>
          <a:xfrm>
            <a:off x="304800" y="228600"/>
            <a:ext cx="7772400" cy="1143000"/>
          </a:xfrm>
        </p:spPr>
        <p:txBody>
          <a:bodyPr anchor="t"/>
          <a:lstStyle/>
          <a:p>
            <a:r>
              <a:rPr lang="en-US"/>
              <a:t>Crystallization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81000" y="914400"/>
            <a:ext cx="4660900" cy="5105400"/>
          </a:xfrm>
        </p:spPr>
        <p:txBody>
          <a:bodyPr>
            <a:normAutofit fontScale="92500"/>
          </a:bodyPr>
          <a:lstStyle/>
          <a:p>
            <a:pPr marL="228600" indent="-228600"/>
            <a:r>
              <a:rPr lang="en-US" sz="2800" b="1"/>
              <a:t>Separation technique that results in the formation of pure solid particles from a solution containing the dissolved substance</a:t>
            </a:r>
          </a:p>
          <a:p>
            <a:pPr marL="228600" indent="-228600"/>
            <a:r>
              <a:rPr lang="en-US" sz="2800" b="1"/>
              <a:t>As one substance evaporates, the dissolved substance comes out of solution and collects as crystals</a:t>
            </a:r>
          </a:p>
          <a:p>
            <a:pPr marL="228600" indent="-228600"/>
            <a:r>
              <a:rPr lang="en-US" sz="2800" b="1"/>
              <a:t>Produces highly pure solids</a:t>
            </a:r>
          </a:p>
          <a:p>
            <a:pPr marL="228600" indent="-228600"/>
            <a:r>
              <a:rPr lang="en-US" sz="2800" b="1"/>
              <a:t>Rocky candy is an example of this</a:t>
            </a:r>
          </a:p>
        </p:txBody>
      </p:sp>
      <p:pic>
        <p:nvPicPr>
          <p:cNvPr id="4" name="Picture 3" descr="rock-candy-sl-1176193-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2895600"/>
            <a:ext cx="381000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344" t="14421" r="27344" b="51077"/>
          <a:stretch>
            <a:fillRect/>
          </a:stretch>
        </p:blipFill>
        <p:spPr bwMode="auto">
          <a:xfrm>
            <a:off x="6477000" y="228600"/>
            <a:ext cx="1981200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5615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01_13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48"/>
          <a:stretch>
            <a:fillRect/>
          </a:stretch>
        </p:blipFill>
        <p:spPr>
          <a:xfrm>
            <a:off x="304800" y="1295400"/>
            <a:ext cx="6324600" cy="5243513"/>
          </a:xfrm>
        </p:spPr>
      </p:pic>
      <p:sp>
        <p:nvSpPr>
          <p:cNvPr id="25603" name="Rectangle 3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7772400" cy="11430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Distillation</a:t>
            </a:r>
            <a:endParaRPr lang="en-US" sz="4000" dirty="0"/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6400800" y="1371600"/>
            <a:ext cx="2590800" cy="3124200"/>
          </a:xfrm>
        </p:spPr>
        <p:txBody>
          <a:bodyPr>
            <a:normAutofit/>
          </a:bodyPr>
          <a:lstStyle/>
          <a:p>
            <a:pPr>
              <a:buFontTx/>
              <a:buNone/>
            </a:pPr>
            <a:r>
              <a:rPr lang="en-US" sz="2800" dirty="0"/>
              <a:t>	Separates homogeneous mixture on the basis of differences in boiling point.</a:t>
            </a:r>
          </a:p>
        </p:txBody>
      </p:sp>
    </p:spTree>
    <p:extLst>
      <p:ext uri="{BB962C8B-B14F-4D97-AF65-F5344CB8AC3E}">
        <p14:creationId xmlns:p14="http://schemas.microsoft.com/office/powerpoint/2010/main" val="24835792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228600"/>
            <a:ext cx="6705600" cy="990600"/>
          </a:xfrm>
        </p:spPr>
        <p:txBody>
          <a:bodyPr>
            <a:noAutofit/>
          </a:bodyPr>
          <a:lstStyle/>
          <a:p>
            <a:r>
              <a:rPr lang="en-US" sz="4000" dirty="0"/>
              <a:t>Fractional distillation</a:t>
            </a:r>
          </a:p>
        </p:txBody>
      </p:sp>
      <p:sp>
        <p:nvSpPr>
          <p:cNvPr id="11059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1676400"/>
            <a:ext cx="3200400" cy="4495800"/>
          </a:xfrm>
          <a:prstGeom prst="rect">
            <a:avLst/>
          </a:prstGeom>
        </p:spPr>
        <p:txBody>
          <a:bodyPr/>
          <a:lstStyle/>
          <a:p>
            <a:r>
              <a:rPr lang="en-US" sz="2400" b="1" dirty="0"/>
              <a:t>This is the technique used to separate a mixture of two miscible liquids with different boiling points.</a:t>
            </a:r>
          </a:p>
          <a:p>
            <a:r>
              <a:rPr lang="en-US" sz="2400" b="1" dirty="0" smtClean="0"/>
              <a:t>Ex: </a:t>
            </a:r>
            <a:r>
              <a:rPr lang="en-US" sz="2400" b="1" dirty="0"/>
              <a:t>water and ethanol</a:t>
            </a:r>
          </a:p>
          <a:p>
            <a:r>
              <a:rPr lang="en-US" sz="2400" b="1" dirty="0"/>
              <a:t>The boiling point for water is 100 while for ethanol it is 78.</a:t>
            </a:r>
          </a:p>
        </p:txBody>
      </p:sp>
      <p:pic>
        <p:nvPicPr>
          <p:cNvPr id="2050" name="Picture 2" descr="http://www.rpdp.net/sciencetips_v3/images/p8a3/P8A3_clip_image01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599" y="1484312"/>
            <a:ext cx="5244991" cy="4840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661309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44475"/>
            <a:ext cx="8229600" cy="669925"/>
          </a:xfrm>
        </p:spPr>
        <p:txBody>
          <a:bodyPr>
            <a:noAutofit/>
          </a:bodyPr>
          <a:lstStyle/>
          <a:p>
            <a:r>
              <a:rPr lang="en-US" sz="4000" dirty="0"/>
              <a:t>Fractional Distillation</a:t>
            </a:r>
          </a:p>
        </p:txBody>
      </p:sp>
      <p:pic>
        <p:nvPicPr>
          <p:cNvPr id="18438" name="Picture 6" descr="fractional_distilla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990600"/>
            <a:ext cx="6629400" cy="5769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7169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radeshow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Tradeshow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宋体"/>
        <a:font script="Hant" typeface="新細明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Ｐゴシック"/>
        <a:font script="Hang" typeface="HY견명조"/>
        <a:font script="Hans" typeface="华文楷体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radeshow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300000"/>
              </a:schemeClr>
            </a:gs>
            <a:gs pos="35000">
              <a:schemeClr val="phClr">
                <a:tint val="45000"/>
                <a:satMod val="300000"/>
              </a:schemeClr>
            </a:gs>
            <a:gs pos="69000">
              <a:schemeClr val="phClr">
                <a:tint val="45000"/>
                <a:satMod val="350000"/>
              </a:schemeClr>
            </a:gs>
            <a:gs pos="100000">
              <a:schemeClr val="phClr">
                <a:tint val="60000"/>
                <a:satMod val="350000"/>
              </a:schemeClr>
            </a:gs>
          </a:gsLst>
          <a:path path="circle">
            <a:fillToRect l="50000" t="50000" r="100000" b="100000"/>
          </a:path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38475" cap="flat" cmpd="sng" algn="ctr">
          <a:solidFill>
            <a:schemeClr val="phClr"/>
          </a:solidFill>
          <a:prstDash val="solid"/>
        </a:ln>
        <a:ln w="548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4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>
              <a:rot lat="0" lon="0" rev="3600000"/>
            </a:lightRig>
          </a:scene3d>
          <a:sp3d contourW="31750" prstMaterial="flat">
            <a:bevelT w="127000" h="254000" prst="angle"/>
            <a:contourClr>
              <a:schemeClr val="phClr">
                <a:shade val="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20000">
              <a:schemeClr val="phClr">
                <a:tint val="80000"/>
                <a:lumMod val="100000"/>
              </a:schemeClr>
            </a:gs>
            <a:gs pos="100000">
              <a:schemeClr val="phClr">
                <a:tint val="100000"/>
                <a:lumMod val="80000"/>
              </a:schemeClr>
            </a:gs>
          </a:gsLst>
          <a:path path="circle">
            <a:fillToRect l="50000" t="20000" r="100000" b="100000"/>
          </a:path>
        </a:gradFill>
        <a:gradFill rotWithShape="1">
          <a:gsLst>
            <a:gs pos="0">
              <a:schemeClr val="phClr">
                <a:tint val="100000"/>
                <a:lumMod val="100000"/>
              </a:schemeClr>
            </a:gs>
            <a:gs pos="100000">
              <a:schemeClr val="phClr">
                <a:shade val="100000"/>
                <a:lumMod val="60000"/>
              </a:schemeClr>
            </a:gs>
          </a:gsLst>
          <a:path path="circle">
            <a:fillToRect l="50000" t="2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Tradeshow</Template>
  <TotalTime>3647</TotalTime>
  <Words>484</Words>
  <Application>Microsoft Office PowerPoint</Application>
  <PresentationFormat>On-screen Show (4:3)</PresentationFormat>
  <Paragraphs>95</Paragraphs>
  <Slides>16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Tradeshow</vt:lpstr>
      <vt:lpstr>Unit 1: Experimental techniques</vt:lpstr>
      <vt:lpstr>Proper measurements</vt:lpstr>
      <vt:lpstr>Burette or Pipette</vt:lpstr>
      <vt:lpstr>Chromatography</vt:lpstr>
      <vt:lpstr>Radial Chromatogram</vt:lpstr>
      <vt:lpstr>Chromatograms and Rf values</vt:lpstr>
      <vt:lpstr>Colourless chromatography</vt:lpstr>
      <vt:lpstr>Pure vs. impure substances</vt:lpstr>
      <vt:lpstr>Purity in life</vt:lpstr>
      <vt:lpstr>Filtration</vt:lpstr>
      <vt:lpstr>PowerPoint Presentation</vt:lpstr>
      <vt:lpstr>PowerPoint Presentation</vt:lpstr>
      <vt:lpstr>Crystallization</vt:lpstr>
      <vt:lpstr>Distillation</vt:lpstr>
      <vt:lpstr>Fractional distillation</vt:lpstr>
      <vt:lpstr>Fractional Distillation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1: Experimental techniques</dc:title>
  <dc:creator>Greg</dc:creator>
  <cp:lastModifiedBy>John Rodenburg</cp:lastModifiedBy>
  <cp:revision>12</cp:revision>
  <dcterms:created xsi:type="dcterms:W3CDTF">2013-08-13T02:58:59Z</dcterms:created>
  <dcterms:modified xsi:type="dcterms:W3CDTF">2013-08-16T01:09:15Z</dcterms:modified>
</cp:coreProperties>
</file>