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1F07DC50-970E-4CB7-AFF2-41DEEAE61E6C}">
  <a:tblStyle styleId="{1F07DC50-970E-4CB7-AFF2-41DEEAE61E6C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defRPr sz="1200" b="0" i="0" u="none" strike="noStrike" cap="none" baseline="0"/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362243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/>
          <p:nvPr/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276" name="Shape 2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7" name="Shape 2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/>
          <p:nvPr/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282" name="Shape 2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297" name="Shape 2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8" name="Shape 2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304" name="Shape 30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314" name="Shape 3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5" name="Shape 3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323" name="Shape 3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335" name="Shape 3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6" name="Shape 3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/>
          <p:nvPr/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353" name="Shape 3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363" name="Shape 3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4" name="Shape 3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374" name="Shape 3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5" name="Shape 3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  <p:sp>
        <p:nvSpPr>
          <p:cNvPr id="391" name="Shape 3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2" name="Shape 3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4572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9144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13716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18288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  <a:defRPr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  <a:defRPr sz="2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  <a:defRPr sz="2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" type="obj">
  <p:cSld name="obj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indent="-136525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Head" type="secHead">
  <p:cSld name="secHead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defRPr sz="4000" b="1" cap="small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Font typeface="Trebuchet MS"/>
              <a:buNone/>
              <a:defRPr sz="2000"/>
            </a:lvl1pPr>
            <a:lvl2pPr marL="457200" indent="0" rtl="0">
              <a:buFont typeface="Trebuchet MS"/>
              <a:buNone/>
              <a:defRPr sz="1800"/>
            </a:lvl2pPr>
            <a:lvl3pPr marL="914400" indent="0" rtl="0">
              <a:buFont typeface="Trebuchet MS"/>
              <a:buNone/>
              <a:defRPr sz="1600"/>
            </a:lvl3pPr>
            <a:lvl4pPr marL="1371600" indent="0" rtl="0">
              <a:buFont typeface="Trebuchet MS"/>
              <a:buNone/>
              <a:defRPr sz="1400"/>
            </a:lvl4pPr>
            <a:lvl5pPr marL="1828800" indent="0" rtl="0">
              <a:buFont typeface="Trebuchet MS"/>
              <a:buNone/>
              <a:defRPr sz="1400"/>
            </a:lvl5pPr>
            <a:lvl6pPr marL="2286000" indent="0" rtl="0">
              <a:buFont typeface="Trebuchet MS"/>
              <a:buNone/>
              <a:defRPr sz="1400"/>
            </a:lvl6pPr>
            <a:lvl7pPr marL="2743200" indent="0" rtl="0">
              <a:buFont typeface="Trebuchet MS"/>
              <a:buNone/>
              <a:defRPr sz="1400"/>
            </a:lvl7pPr>
            <a:lvl8pPr marL="3200400" indent="0" rtl="0">
              <a:buFont typeface="Trebuchet MS"/>
              <a:buNone/>
              <a:defRPr sz="1400"/>
            </a:lvl8pPr>
            <a:lvl9pPr marL="3657600" indent="0" rtl="0">
              <a:buFont typeface="Trebuchet MS"/>
              <a:buNone/>
              <a:defRPr sz="14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Obj" type="twoObj">
  <p:cSld name="twoObj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800"/>
            </a:lvl1pPr>
            <a:lvl2pPr rtl="0">
              <a:defRPr sz="2400"/>
            </a:lvl2pPr>
            <a:lvl3pPr rtl="0">
              <a:defRPr sz="20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800"/>
            </a:lvl1pPr>
            <a:lvl2pPr rtl="0">
              <a:defRPr sz="2400"/>
            </a:lvl2pPr>
            <a:lvl3pPr rtl="0">
              <a:defRPr sz="20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TxTwoObj" type="twoTxTwoObj">
  <p:cSld name="twoTxTwoObj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Font typeface="Trebuchet MS"/>
              <a:buNone/>
              <a:defRPr sz="2400" b="1"/>
            </a:lvl1pPr>
            <a:lvl2pPr marL="457200" indent="0" rtl="0">
              <a:buFont typeface="Trebuchet MS"/>
              <a:buNone/>
              <a:defRPr sz="2000" b="1"/>
            </a:lvl2pPr>
            <a:lvl3pPr marL="914400" indent="0" rtl="0">
              <a:buFont typeface="Trebuchet MS"/>
              <a:buNone/>
              <a:defRPr sz="1800" b="1"/>
            </a:lvl3pPr>
            <a:lvl4pPr marL="1371600" indent="0" rtl="0">
              <a:buFont typeface="Trebuchet MS"/>
              <a:buNone/>
              <a:defRPr sz="1600" b="1"/>
            </a:lvl4pPr>
            <a:lvl5pPr marL="1828800" indent="0" rtl="0">
              <a:buFont typeface="Trebuchet MS"/>
              <a:buNone/>
              <a:defRPr sz="1600" b="1"/>
            </a:lvl5pPr>
            <a:lvl6pPr marL="2286000" indent="0" rtl="0">
              <a:buFont typeface="Trebuchet MS"/>
              <a:buNone/>
              <a:defRPr sz="1600" b="1"/>
            </a:lvl6pPr>
            <a:lvl7pPr marL="2743200" indent="0" rtl="0">
              <a:buFont typeface="Trebuchet MS"/>
              <a:buNone/>
              <a:defRPr sz="1600" b="1"/>
            </a:lvl7pPr>
            <a:lvl8pPr marL="3200400" indent="0" rtl="0">
              <a:buFont typeface="Trebuchet MS"/>
              <a:buNone/>
              <a:defRPr sz="1600" b="1"/>
            </a:lvl8pPr>
            <a:lvl9pPr marL="3657600" indent="0" rtl="0">
              <a:buFont typeface="Trebuchet MS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000"/>
            </a:lvl2pPr>
            <a:lvl3pPr rtl="0">
              <a:defRPr sz="1800"/>
            </a:lvl3pPr>
            <a:lvl4pPr rtl="0">
              <a:defRPr sz="1600"/>
            </a:lvl4pPr>
            <a:lvl5pPr rtl="0">
              <a:defRPr sz="1600"/>
            </a:lvl5pPr>
            <a:lvl6pPr rtl="0">
              <a:defRPr sz="1600"/>
            </a:lvl6pPr>
            <a:lvl7pPr rtl="0">
              <a:defRPr sz="1600"/>
            </a:lvl7pPr>
            <a:lvl8pPr rtl="0">
              <a:defRPr sz="1600"/>
            </a:lvl8pPr>
            <a:lvl9pPr rtl="0">
              <a:defRPr sz="16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Font typeface="Trebuchet MS"/>
              <a:buNone/>
              <a:defRPr sz="2400" b="1"/>
            </a:lvl1pPr>
            <a:lvl2pPr marL="457200" indent="0" rtl="0">
              <a:buFont typeface="Trebuchet MS"/>
              <a:buNone/>
              <a:defRPr sz="2000" b="1"/>
            </a:lvl2pPr>
            <a:lvl3pPr marL="914400" indent="0" rtl="0">
              <a:buFont typeface="Trebuchet MS"/>
              <a:buNone/>
              <a:defRPr sz="1800" b="1"/>
            </a:lvl3pPr>
            <a:lvl4pPr marL="1371600" indent="0" rtl="0">
              <a:buFont typeface="Trebuchet MS"/>
              <a:buNone/>
              <a:defRPr sz="1600" b="1"/>
            </a:lvl4pPr>
            <a:lvl5pPr marL="1828800" indent="0" rtl="0">
              <a:buFont typeface="Trebuchet MS"/>
              <a:buNone/>
              <a:defRPr sz="1600" b="1"/>
            </a:lvl5pPr>
            <a:lvl6pPr marL="2286000" indent="0" rtl="0">
              <a:buFont typeface="Trebuchet MS"/>
              <a:buNone/>
              <a:defRPr sz="1600" b="1"/>
            </a:lvl6pPr>
            <a:lvl7pPr marL="2743200" indent="0" rtl="0">
              <a:buFont typeface="Trebuchet MS"/>
              <a:buNone/>
              <a:defRPr sz="1600" b="1"/>
            </a:lvl7pPr>
            <a:lvl8pPr marL="3200400" indent="0" rtl="0">
              <a:buFont typeface="Trebuchet MS"/>
              <a:buNone/>
              <a:defRPr sz="1600" b="1"/>
            </a:lvl8pPr>
            <a:lvl9pPr marL="3657600" indent="0" rtl="0">
              <a:buFont typeface="Trebuchet MS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000"/>
            </a:lvl2pPr>
            <a:lvl3pPr rtl="0">
              <a:defRPr sz="1800"/>
            </a:lvl3pPr>
            <a:lvl4pPr rtl="0">
              <a:defRPr sz="1600"/>
            </a:lvl4pPr>
            <a:lvl5pPr rtl="0">
              <a:defRPr sz="1600"/>
            </a:lvl5pPr>
            <a:lvl6pPr rtl="0">
              <a:defRPr sz="1600"/>
            </a:lvl6pPr>
            <a:lvl7pPr rtl="0">
              <a:defRPr sz="1600"/>
            </a:lvl7pPr>
            <a:lvl8pPr rtl="0">
              <a:defRPr sz="1600"/>
            </a:lvl8pPr>
            <a:lvl9pPr rtl="0">
              <a:defRPr sz="16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Tx" type="objTx">
  <p:cSld name="objTx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defRPr sz="20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3200"/>
            </a:lvl1pPr>
            <a:lvl2pPr rtl="0">
              <a:defRPr sz="2800"/>
            </a:lvl2pPr>
            <a:lvl3pPr rtl="0">
              <a:defRPr sz="2400"/>
            </a:lvl3pPr>
            <a:lvl4pPr rtl="0">
              <a:defRPr sz="2000"/>
            </a:lvl4pPr>
            <a:lvl5pPr rtl="0">
              <a:defRPr sz="2000"/>
            </a:lvl5pPr>
            <a:lvl6pPr rtl="0">
              <a:defRPr sz="2000"/>
            </a:lvl6pPr>
            <a:lvl7pPr rtl="0">
              <a:defRPr sz="2000"/>
            </a:lvl7pPr>
            <a:lvl8pPr rtl="0">
              <a:defRPr sz="2000"/>
            </a:lvl8pPr>
            <a:lvl9pPr rtl="0">
              <a:defRPr sz="20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buFont typeface="Trebuchet MS"/>
              <a:buNone/>
              <a:defRPr sz="1400"/>
            </a:lvl1pPr>
            <a:lvl2pPr marL="457200" indent="0" rtl="0">
              <a:buFont typeface="Trebuchet MS"/>
              <a:buNone/>
              <a:defRPr sz="1200"/>
            </a:lvl2pPr>
            <a:lvl3pPr marL="914400" indent="0" rtl="0">
              <a:buFont typeface="Trebuchet MS"/>
              <a:buNone/>
              <a:defRPr sz="1000"/>
            </a:lvl3pPr>
            <a:lvl4pPr marL="1371600" indent="0" rtl="0">
              <a:buFont typeface="Trebuchet MS"/>
              <a:buNone/>
              <a:defRPr sz="900"/>
            </a:lvl4pPr>
            <a:lvl5pPr marL="1828800" indent="0" rtl="0">
              <a:buFont typeface="Trebuchet MS"/>
              <a:buNone/>
              <a:defRPr sz="900"/>
            </a:lvl5pPr>
            <a:lvl6pPr marL="2286000" indent="0" rtl="0">
              <a:buFont typeface="Trebuchet MS"/>
              <a:buNone/>
              <a:defRPr sz="900"/>
            </a:lvl6pPr>
            <a:lvl7pPr marL="2743200" indent="0" rtl="0">
              <a:buFont typeface="Trebuchet MS"/>
              <a:buNone/>
              <a:defRPr sz="900"/>
            </a:lvl7pPr>
            <a:lvl8pPr marL="3200400" indent="0" rtl="0">
              <a:buFont typeface="Trebuchet MS"/>
              <a:buNone/>
              <a:defRPr sz="900"/>
            </a:lvl8pPr>
            <a:lvl9pPr marL="3657600" indent="0" rtl="0">
              <a:buFont typeface="Trebuchet MS"/>
              <a:buNone/>
              <a:defRPr sz="9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x" type="picTx">
  <p:cSld name="picTx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defRPr sz="20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buClr>
                <a:schemeClr val="dk1"/>
              </a:buClr>
              <a:buFont typeface="Trebuchet MS"/>
              <a:buNone/>
              <a:defRPr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buClr>
                <a:schemeClr val="dk1"/>
              </a:buClr>
              <a:buFont typeface="Trebuchet MS"/>
              <a:buNone/>
              <a:defRPr sz="2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buClr>
                <a:schemeClr val="dk1"/>
              </a:buClr>
              <a:buFont typeface="Trebuchet MS"/>
              <a:buNone/>
              <a:defRPr sz="2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buClr>
                <a:schemeClr val="dk1"/>
              </a:buClr>
              <a:buFont typeface="Trebuchet MS"/>
              <a:buNone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buClr>
                <a:schemeClr val="dk1"/>
              </a:buClr>
              <a:buFont typeface="Trebuchet MS"/>
              <a:buNone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buClr>
                <a:schemeClr val="dk1"/>
              </a:buClr>
              <a:buFont typeface="Trebuchet MS"/>
              <a:buNone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buClr>
                <a:schemeClr val="dk1"/>
              </a:buClr>
              <a:buFont typeface="Trebuchet MS"/>
              <a:buNone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buClr>
                <a:schemeClr val="dk1"/>
              </a:buClr>
              <a:buFont typeface="Trebuchet MS"/>
              <a:buNone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buClr>
                <a:schemeClr val="dk1"/>
              </a:buClr>
              <a:buFont typeface="Trebuchet MS"/>
              <a:buNone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buFont typeface="Trebuchet MS"/>
              <a:buNone/>
              <a:defRPr sz="1400"/>
            </a:lvl1pPr>
            <a:lvl2pPr marL="457200" indent="0" rtl="0">
              <a:buFont typeface="Trebuchet MS"/>
              <a:buNone/>
              <a:defRPr sz="1200"/>
            </a:lvl2pPr>
            <a:lvl3pPr marL="914400" indent="0" rtl="0">
              <a:buFont typeface="Trebuchet MS"/>
              <a:buNone/>
              <a:defRPr sz="1000"/>
            </a:lvl3pPr>
            <a:lvl4pPr marL="1371600" indent="0" rtl="0">
              <a:buFont typeface="Trebuchet MS"/>
              <a:buNone/>
              <a:defRPr sz="900"/>
            </a:lvl4pPr>
            <a:lvl5pPr marL="1828800" indent="0" rtl="0">
              <a:buFont typeface="Trebuchet MS"/>
              <a:buNone/>
              <a:defRPr sz="900"/>
            </a:lvl5pPr>
            <a:lvl6pPr marL="2286000" indent="0" rtl="0">
              <a:buFont typeface="Trebuchet MS"/>
              <a:buNone/>
              <a:defRPr sz="900"/>
            </a:lvl6pPr>
            <a:lvl7pPr marL="2743200" indent="0" rtl="0">
              <a:buFont typeface="Trebuchet MS"/>
              <a:buNone/>
              <a:defRPr sz="900"/>
            </a:lvl7pPr>
            <a:lvl8pPr marL="3200400" indent="0" rtl="0">
              <a:buFont typeface="Trebuchet MS"/>
              <a:buNone/>
              <a:defRPr sz="900"/>
            </a:lvl8pPr>
            <a:lvl9pPr marL="3657600" indent="0" rtl="0">
              <a:buFont typeface="Trebuchet MS"/>
              <a:buNone/>
              <a:defRPr sz="900"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Tx" type="vertTx">
  <p:cSld name="vertTx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indent="-136525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TitleAndTx" type="vertTitleAndTx">
  <p:cSld name="vertTitleAndTx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indent="-136525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4572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9144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13716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18288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222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indent="-1778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indent="-136525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indent="-152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/>
        </p:nvSpPr>
        <p:spPr>
          <a:xfrm>
            <a:off x="2124075" y="1989138"/>
            <a:ext cx="4962525" cy="1006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60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Ionic Bonding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/>
        </p:nvSpPr>
        <p:spPr>
          <a:xfrm>
            <a:off x="468312" y="188913"/>
            <a:ext cx="3617911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 baseline="0">
                <a:solidFill>
                  <a:srgbClr val="000099"/>
                </a:solidFill>
                <a:latin typeface="Trebuchet MS"/>
                <a:ea typeface="Trebuchet MS"/>
                <a:cs typeface="Trebuchet MS"/>
                <a:sym typeface="Trebuchet MS"/>
              </a:rPr>
              <a:t>1. Ionic bonding</a:t>
            </a:r>
          </a:p>
        </p:txBody>
      </p:sp>
      <p:sp>
        <p:nvSpPr>
          <p:cNvPr id="91" name="Shape 91"/>
          <p:cNvSpPr/>
          <p:nvPr/>
        </p:nvSpPr>
        <p:spPr>
          <a:xfrm>
            <a:off x="2700338" y="3716337"/>
            <a:ext cx="2346325" cy="230822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92" name="Shape 92"/>
          <p:cNvSpPr/>
          <p:nvPr/>
        </p:nvSpPr>
        <p:spPr>
          <a:xfrm>
            <a:off x="6227762" y="3789362"/>
            <a:ext cx="2438399" cy="238125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93" name="Shape 93"/>
          <p:cNvSpPr/>
          <p:nvPr/>
        </p:nvSpPr>
        <p:spPr>
          <a:xfrm>
            <a:off x="539750" y="4005262"/>
            <a:ext cx="1679574" cy="17145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  <p:sp>
        <p:nvSpPr>
          <p:cNvPr id="94" name="Shape 94"/>
          <p:cNvSpPr txBox="1"/>
          <p:nvPr/>
        </p:nvSpPr>
        <p:spPr>
          <a:xfrm>
            <a:off x="5219700" y="188913"/>
            <a:ext cx="3168650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Made from reaction of metals with non-metals.</a:t>
            </a:r>
          </a:p>
        </p:txBody>
      </p:sp>
      <p:sp>
        <p:nvSpPr>
          <p:cNvPr id="95" name="Shape 95"/>
          <p:cNvSpPr txBox="1"/>
          <p:nvPr/>
        </p:nvSpPr>
        <p:spPr>
          <a:xfrm>
            <a:off x="395287" y="5876925"/>
            <a:ext cx="1965324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Ions in uniform structure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3419475" y="6092825"/>
            <a:ext cx="828675" cy="3667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Water</a:t>
            </a:r>
          </a:p>
        </p:txBody>
      </p:sp>
      <p:sp>
        <p:nvSpPr>
          <p:cNvPr id="97" name="Shape 97"/>
          <p:cNvSpPr txBox="1"/>
          <p:nvPr/>
        </p:nvSpPr>
        <p:spPr>
          <a:xfrm>
            <a:off x="6516687" y="6216650"/>
            <a:ext cx="2324099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Ions moving freely in solution</a:t>
            </a:r>
          </a:p>
        </p:txBody>
      </p:sp>
      <p:cxnSp>
        <p:nvCxnSpPr>
          <p:cNvPr id="98" name="Shape 98"/>
          <p:cNvCxnSpPr/>
          <p:nvPr/>
        </p:nvCxnSpPr>
        <p:spPr>
          <a:xfrm>
            <a:off x="5003800" y="4941887"/>
            <a:ext cx="1223962" cy="0"/>
          </a:xfrm>
          <a:prstGeom prst="straightConnector1">
            <a:avLst/>
          </a:prstGeom>
          <a:noFill/>
          <a:ln w="76200" cap="flat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9" name="Shape 99"/>
          <p:cNvSpPr txBox="1"/>
          <p:nvPr/>
        </p:nvSpPr>
        <p:spPr>
          <a:xfrm>
            <a:off x="2268538" y="4652962"/>
            <a:ext cx="492125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+</a:t>
            </a:r>
          </a:p>
        </p:txBody>
      </p:sp>
      <p:sp>
        <p:nvSpPr>
          <p:cNvPr id="100" name="Shape 100"/>
          <p:cNvSpPr/>
          <p:nvPr/>
        </p:nvSpPr>
        <p:spPr>
          <a:xfrm>
            <a:off x="323850" y="2636838"/>
            <a:ext cx="8424862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Positive metal ions and negative non-metal ions attract each other </a:t>
            </a:r>
            <a:r>
              <a:rPr lang="en-GB" sz="1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strongly</a:t>
            </a:r>
            <a:r>
              <a:rPr lang="en-GB"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to make potentially infinitely large continuous and uniform structures.</a:t>
            </a:r>
          </a:p>
        </p:txBody>
      </p:sp>
      <p:cxnSp>
        <p:nvCxnSpPr>
          <p:cNvPr id="101" name="Shape 101"/>
          <p:cNvCxnSpPr/>
          <p:nvPr/>
        </p:nvCxnSpPr>
        <p:spPr>
          <a:xfrm>
            <a:off x="4427537" y="1844675"/>
            <a:ext cx="649286" cy="0"/>
          </a:xfrm>
          <a:prstGeom prst="straightConnector1">
            <a:avLst/>
          </a:prstGeom>
          <a:noFill/>
          <a:ln w="76200" cap="flat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102" name="Shape 102"/>
          <p:cNvGrpSpPr/>
          <p:nvPr/>
        </p:nvGrpSpPr>
        <p:grpSpPr>
          <a:xfrm>
            <a:off x="539750" y="1125538"/>
            <a:ext cx="3600449" cy="1358900"/>
            <a:chOff x="340" y="709"/>
            <a:chExt cx="2267" cy="856"/>
          </a:xfrm>
        </p:grpSpPr>
        <p:sp>
          <p:nvSpPr>
            <p:cNvPr id="103" name="Shape 103"/>
            <p:cNvSpPr/>
            <p:nvPr/>
          </p:nvSpPr>
          <p:spPr>
            <a:xfrm>
              <a:off x="340" y="709"/>
              <a:ext cx="2267" cy="856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</p:spPr>
        </p:sp>
        <p:sp>
          <p:nvSpPr>
            <p:cNvPr id="104" name="Shape 104"/>
            <p:cNvSpPr txBox="1"/>
            <p:nvPr/>
          </p:nvSpPr>
          <p:spPr>
            <a:xfrm>
              <a:off x="648" y="1035"/>
              <a:ext cx="225" cy="21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GB" sz="1600" b="1" i="0" u="none" strike="noStrike" cap="none" baseline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Li</a:t>
              </a:r>
            </a:p>
          </p:txBody>
        </p:sp>
        <p:sp>
          <p:nvSpPr>
            <p:cNvPr id="105" name="Shape 105"/>
            <p:cNvSpPr txBox="1"/>
            <p:nvPr/>
          </p:nvSpPr>
          <p:spPr>
            <a:xfrm>
              <a:off x="2079" y="1035"/>
              <a:ext cx="190" cy="21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GB" sz="1600" b="1" i="0" u="none" strike="noStrike" cap="none" baseline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</a:t>
              </a:r>
            </a:p>
          </p:txBody>
        </p:sp>
        <p:cxnSp>
          <p:nvCxnSpPr>
            <p:cNvPr id="106" name="Shape 106"/>
            <p:cNvCxnSpPr/>
            <p:nvPr/>
          </p:nvCxnSpPr>
          <p:spPr>
            <a:xfrm>
              <a:off x="1827" y="835"/>
              <a:ext cx="45" cy="44"/>
            </a:xfrm>
            <a:prstGeom prst="straightConnector1">
              <a:avLst/>
            </a:prstGeom>
            <a:noFill/>
            <a:ln w="12700" cap="flat">
              <a:solidFill>
                <a:srgbClr val="000099"/>
              </a:solidFill>
              <a:prstDash val="solid"/>
              <a:round/>
              <a:headEnd type="none" w="med" len="med"/>
              <a:tailEnd type="triangle" w="lg" len="lg"/>
            </a:ln>
          </p:spPr>
        </p:cxnSp>
        <p:sp>
          <p:nvSpPr>
            <p:cNvPr id="107" name="Shape 107"/>
            <p:cNvSpPr txBox="1"/>
            <p:nvPr/>
          </p:nvSpPr>
          <p:spPr>
            <a:xfrm>
              <a:off x="1292" y="798"/>
              <a:ext cx="400" cy="22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GB" sz="900" b="0" i="0" u="none" strike="noStrike" cap="none" baseline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Electron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GB" sz="900" b="0" i="0" u="none" strike="noStrike" cap="none" baseline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donation</a:t>
              </a:r>
            </a:p>
          </p:txBody>
        </p:sp>
      </p:grpSp>
      <p:sp>
        <p:nvSpPr>
          <p:cNvPr id="108" name="Shape 108"/>
          <p:cNvSpPr txBox="1"/>
          <p:nvPr/>
        </p:nvSpPr>
        <p:spPr>
          <a:xfrm>
            <a:off x="5762625" y="1647825"/>
            <a:ext cx="468312" cy="3667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Li</a:t>
            </a:r>
            <a:r>
              <a:rPr lang="en-GB" sz="1800" b="1" i="0" u="none" strike="noStrike" cap="none" baseline="30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+</a:t>
            </a:r>
          </a:p>
        </p:txBody>
      </p:sp>
      <p:grpSp>
        <p:nvGrpSpPr>
          <p:cNvPr id="109" name="Shape 109"/>
          <p:cNvGrpSpPr/>
          <p:nvPr/>
        </p:nvGrpSpPr>
        <p:grpSpPr>
          <a:xfrm>
            <a:off x="7248525" y="908049"/>
            <a:ext cx="1644650" cy="1655763"/>
            <a:chOff x="4429" y="571"/>
            <a:chExt cx="1036" cy="1043"/>
          </a:xfrm>
        </p:grpSpPr>
        <p:sp>
          <p:nvSpPr>
            <p:cNvPr id="110" name="Shape 110"/>
            <p:cNvSpPr/>
            <p:nvPr/>
          </p:nvSpPr>
          <p:spPr>
            <a:xfrm>
              <a:off x="4429" y="571"/>
              <a:ext cx="1036" cy="1043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</p:spPr>
        </p:sp>
        <p:sp>
          <p:nvSpPr>
            <p:cNvPr id="111" name="Shape 111"/>
            <p:cNvSpPr/>
            <p:nvPr/>
          </p:nvSpPr>
          <p:spPr>
            <a:xfrm>
              <a:off x="4520" y="798"/>
              <a:ext cx="79" cy="79"/>
            </a:xfrm>
            <a:prstGeom prst="rect">
              <a:avLst/>
            </a:pr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2" name="Shape 112"/>
            <p:cNvSpPr txBox="1"/>
            <p:nvPr/>
          </p:nvSpPr>
          <p:spPr>
            <a:xfrm>
              <a:off x="4793" y="1002"/>
              <a:ext cx="234" cy="23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GB" sz="1800" b="1" i="0" u="none" strike="noStrike" cap="none" baseline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</a:t>
              </a:r>
              <a:r>
                <a:rPr lang="en-GB" sz="1800" b="1" i="0" u="none" strike="noStrike" cap="none" baseline="300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-</a:t>
              </a:r>
            </a:p>
          </p:txBody>
        </p:sp>
      </p:grpSp>
      <p:cxnSp>
        <p:nvCxnSpPr>
          <p:cNvPr id="113" name="Shape 113"/>
          <p:cNvCxnSpPr/>
          <p:nvPr/>
        </p:nvCxnSpPr>
        <p:spPr>
          <a:xfrm>
            <a:off x="6588125" y="1844675"/>
            <a:ext cx="576262" cy="0"/>
          </a:xfrm>
          <a:prstGeom prst="straightConnector1">
            <a:avLst/>
          </a:prstGeom>
          <a:noFill/>
          <a:ln w="38100" cap="flat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4" name="Shape 114"/>
          <p:cNvCxnSpPr/>
          <p:nvPr/>
        </p:nvCxnSpPr>
        <p:spPr>
          <a:xfrm rot="10800000">
            <a:off x="6516687" y="1844675"/>
            <a:ext cx="576262" cy="0"/>
          </a:xfrm>
          <a:prstGeom prst="straightConnector1">
            <a:avLst/>
          </a:prstGeom>
          <a:noFill/>
          <a:ln w="38100" cap="flat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5" name="Shape 115"/>
          <p:cNvSpPr txBox="1"/>
          <p:nvPr/>
        </p:nvSpPr>
        <p:spPr>
          <a:xfrm>
            <a:off x="6443662" y="1916113"/>
            <a:ext cx="877887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Attraction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3348037" y="2924175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22" name="Shape 122"/>
          <p:cNvSpPr/>
          <p:nvPr/>
        </p:nvSpPr>
        <p:spPr>
          <a:xfrm>
            <a:off x="3492500" y="2852738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3492500" y="2997200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24" name="Shape 124"/>
          <p:cNvSpPr/>
          <p:nvPr/>
        </p:nvSpPr>
        <p:spPr>
          <a:xfrm>
            <a:off x="3348037" y="3068638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25" name="Shape 125"/>
          <p:cNvSpPr/>
          <p:nvPr/>
        </p:nvSpPr>
        <p:spPr>
          <a:xfrm>
            <a:off x="3635375" y="2924175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26" name="Shape 126"/>
          <p:cNvSpPr/>
          <p:nvPr/>
        </p:nvSpPr>
        <p:spPr>
          <a:xfrm>
            <a:off x="3635375" y="3068638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27" name="Shape 127"/>
          <p:cNvSpPr/>
          <p:nvPr/>
        </p:nvSpPr>
        <p:spPr>
          <a:xfrm>
            <a:off x="3492500" y="3141663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28" name="Shape 128"/>
          <p:cNvSpPr/>
          <p:nvPr/>
        </p:nvSpPr>
        <p:spPr>
          <a:xfrm>
            <a:off x="3779837" y="2997200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3635375" y="3213100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30" name="Shape 130"/>
          <p:cNvSpPr/>
          <p:nvPr/>
        </p:nvSpPr>
        <p:spPr>
          <a:xfrm>
            <a:off x="3635375" y="2781300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3779837" y="2852738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32" name="Shape 132"/>
          <p:cNvSpPr/>
          <p:nvPr/>
        </p:nvSpPr>
        <p:spPr>
          <a:xfrm>
            <a:off x="3203575" y="2565400"/>
            <a:ext cx="936624" cy="935038"/>
          </a:xfrm>
          <a:prstGeom prst="ellipse">
            <a:avLst/>
          </a:prstGeom>
          <a:noFill/>
          <a:ln w="9525" cap="flat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33" name="Shape 133"/>
          <p:cNvSpPr/>
          <p:nvPr/>
        </p:nvSpPr>
        <p:spPr>
          <a:xfrm>
            <a:off x="2987675" y="2349500"/>
            <a:ext cx="1368425" cy="1366837"/>
          </a:xfrm>
          <a:prstGeom prst="ellipse">
            <a:avLst/>
          </a:prstGeom>
          <a:noFill/>
          <a:ln w="9525" cap="flat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34" name="Shape 134"/>
          <p:cNvSpPr/>
          <p:nvPr/>
        </p:nvSpPr>
        <p:spPr>
          <a:xfrm>
            <a:off x="2771775" y="2133600"/>
            <a:ext cx="1800225" cy="1800225"/>
          </a:xfrm>
          <a:prstGeom prst="ellipse">
            <a:avLst/>
          </a:prstGeom>
          <a:noFill/>
          <a:ln w="9525" cap="flat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3635375" y="2492375"/>
            <a:ext cx="144462" cy="144462"/>
          </a:xfrm>
          <a:prstGeom prst="ellipse">
            <a:avLst/>
          </a:prstGeom>
          <a:solidFill>
            <a:schemeClr val="dk2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36" name="Shape 136"/>
          <p:cNvSpPr/>
          <p:nvPr/>
        </p:nvSpPr>
        <p:spPr>
          <a:xfrm>
            <a:off x="3635375" y="3429000"/>
            <a:ext cx="144462" cy="144462"/>
          </a:xfrm>
          <a:prstGeom prst="ellipse">
            <a:avLst/>
          </a:prstGeom>
          <a:solidFill>
            <a:schemeClr val="dk2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3563937" y="2276475"/>
            <a:ext cx="144462" cy="144462"/>
          </a:xfrm>
          <a:prstGeom prst="ellipse">
            <a:avLst/>
          </a:prstGeom>
          <a:solidFill>
            <a:schemeClr val="dk2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38" name="Shape 138"/>
          <p:cNvSpPr/>
          <p:nvPr/>
        </p:nvSpPr>
        <p:spPr>
          <a:xfrm>
            <a:off x="3708400" y="2276475"/>
            <a:ext cx="144462" cy="144462"/>
          </a:xfrm>
          <a:prstGeom prst="ellipse">
            <a:avLst/>
          </a:prstGeom>
          <a:solidFill>
            <a:schemeClr val="dk2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39" name="Shape 139"/>
          <p:cNvSpPr/>
          <p:nvPr/>
        </p:nvSpPr>
        <p:spPr>
          <a:xfrm>
            <a:off x="3563937" y="3644900"/>
            <a:ext cx="144462" cy="144462"/>
          </a:xfrm>
          <a:prstGeom prst="ellipse">
            <a:avLst/>
          </a:prstGeom>
          <a:solidFill>
            <a:schemeClr val="dk2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40" name="Shape 140"/>
          <p:cNvSpPr/>
          <p:nvPr/>
        </p:nvSpPr>
        <p:spPr>
          <a:xfrm>
            <a:off x="3708400" y="3644900"/>
            <a:ext cx="144462" cy="144462"/>
          </a:xfrm>
          <a:prstGeom prst="ellipse">
            <a:avLst/>
          </a:prstGeom>
          <a:solidFill>
            <a:schemeClr val="dk2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41" name="Shape 141"/>
          <p:cNvSpPr/>
          <p:nvPr/>
        </p:nvSpPr>
        <p:spPr>
          <a:xfrm rot="5400000">
            <a:off x="4284662" y="2924176"/>
            <a:ext cx="144462" cy="144462"/>
          </a:xfrm>
          <a:prstGeom prst="ellipse">
            <a:avLst/>
          </a:prstGeom>
          <a:solidFill>
            <a:schemeClr val="dk2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42" name="Shape 142"/>
          <p:cNvSpPr/>
          <p:nvPr/>
        </p:nvSpPr>
        <p:spPr>
          <a:xfrm rot="5400000">
            <a:off x="4284662" y="3068638"/>
            <a:ext cx="144462" cy="144462"/>
          </a:xfrm>
          <a:prstGeom prst="ellipse">
            <a:avLst/>
          </a:prstGeom>
          <a:solidFill>
            <a:schemeClr val="dk2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43" name="Shape 143"/>
          <p:cNvSpPr/>
          <p:nvPr/>
        </p:nvSpPr>
        <p:spPr>
          <a:xfrm rot="5400000">
            <a:off x="2916237" y="2852738"/>
            <a:ext cx="144462" cy="144462"/>
          </a:xfrm>
          <a:prstGeom prst="ellipse">
            <a:avLst/>
          </a:prstGeom>
          <a:solidFill>
            <a:schemeClr val="dk2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44" name="Shape 144"/>
          <p:cNvSpPr/>
          <p:nvPr/>
        </p:nvSpPr>
        <p:spPr>
          <a:xfrm rot="5400000">
            <a:off x="2916236" y="2997201"/>
            <a:ext cx="144462" cy="144462"/>
          </a:xfrm>
          <a:prstGeom prst="ellipse">
            <a:avLst/>
          </a:prstGeom>
          <a:solidFill>
            <a:schemeClr val="dk2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3635375" y="2060575"/>
            <a:ext cx="144462" cy="144462"/>
          </a:xfrm>
          <a:prstGeom prst="ellipse">
            <a:avLst/>
          </a:prstGeom>
          <a:solidFill>
            <a:schemeClr val="dk2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46" name="Shape 146"/>
          <p:cNvSpPr txBox="1"/>
          <p:nvPr/>
        </p:nvSpPr>
        <p:spPr>
          <a:xfrm>
            <a:off x="395287" y="0"/>
            <a:ext cx="7561261" cy="13731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400"/>
              </a:spcBef>
              <a:spcAft>
                <a:spcPts val="0"/>
              </a:spcAft>
              <a:buSzPct val="25000"/>
              <a:buNone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 aluminium atom has the electron structure 2,8,3. It needs to </a:t>
            </a:r>
            <a:r>
              <a:rPr lang="en-GB" sz="2800" b="1" i="1" u="sng" strike="noStrike" cap="none" baseline="0">
                <a:solidFill>
                  <a:schemeClr val="folHlink"/>
                </a:solidFill>
                <a:latin typeface="Trebuchet MS"/>
                <a:ea typeface="Trebuchet MS"/>
                <a:cs typeface="Trebuchet MS"/>
                <a:sym typeface="Trebuchet MS"/>
              </a:rPr>
              <a:t>lose 3 electrons</a:t>
            </a: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to become stable.</a:t>
            </a:r>
          </a:p>
        </p:txBody>
      </p:sp>
      <p:sp>
        <p:nvSpPr>
          <p:cNvPr id="147" name="Shape 147"/>
          <p:cNvSpPr/>
          <p:nvPr/>
        </p:nvSpPr>
        <p:spPr>
          <a:xfrm>
            <a:off x="3779837" y="3141663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48" name="Shape 148"/>
          <p:cNvSpPr/>
          <p:nvPr/>
        </p:nvSpPr>
        <p:spPr>
          <a:xfrm>
            <a:off x="3492500" y="2708275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2700338" y="2924175"/>
            <a:ext cx="144462" cy="144462"/>
          </a:xfrm>
          <a:prstGeom prst="ellipse">
            <a:avLst/>
          </a:prstGeom>
          <a:solidFill>
            <a:schemeClr val="dk2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50" name="Shape 150"/>
          <p:cNvSpPr/>
          <p:nvPr/>
        </p:nvSpPr>
        <p:spPr>
          <a:xfrm>
            <a:off x="3635375" y="3860800"/>
            <a:ext cx="144462" cy="144462"/>
          </a:xfrm>
          <a:prstGeom prst="ellipse">
            <a:avLst/>
          </a:prstGeom>
          <a:solidFill>
            <a:schemeClr val="dk2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cxnSp>
        <p:nvCxnSpPr>
          <p:cNvPr id="151" name="Shape 151"/>
          <p:cNvCxnSpPr/>
          <p:nvPr/>
        </p:nvCxnSpPr>
        <p:spPr>
          <a:xfrm>
            <a:off x="3708400" y="1484312"/>
            <a:ext cx="0" cy="431799"/>
          </a:xfrm>
          <a:prstGeom prst="straightConnector1">
            <a:avLst/>
          </a:prstGeom>
          <a:noFill/>
          <a:ln w="57150" cap="flat">
            <a:solidFill>
              <a:schemeClr val="hlink"/>
            </a:solidFill>
            <a:prstDash val="solid"/>
            <a:round/>
            <a:headEnd type="none" w="med" len="med"/>
            <a:tailEnd type="triangle" w="lg" len="lg"/>
          </a:ln>
        </p:spPr>
      </p:cxnSp>
      <p:cxnSp>
        <p:nvCxnSpPr>
          <p:cNvPr id="152" name="Shape 152"/>
          <p:cNvCxnSpPr/>
          <p:nvPr/>
        </p:nvCxnSpPr>
        <p:spPr>
          <a:xfrm>
            <a:off x="3708400" y="4076700"/>
            <a:ext cx="0" cy="431799"/>
          </a:xfrm>
          <a:prstGeom prst="straightConnector1">
            <a:avLst/>
          </a:prstGeom>
          <a:noFill/>
          <a:ln w="57150" cap="flat">
            <a:solidFill>
              <a:schemeClr val="hlink"/>
            </a:solidFill>
            <a:prstDash val="solid"/>
            <a:round/>
            <a:headEnd type="none" w="med" len="med"/>
            <a:tailEnd type="triangle" w="lg" len="lg"/>
          </a:ln>
        </p:spPr>
      </p:cxnSp>
      <p:cxnSp>
        <p:nvCxnSpPr>
          <p:cNvPr id="153" name="Shape 153"/>
          <p:cNvCxnSpPr/>
          <p:nvPr/>
        </p:nvCxnSpPr>
        <p:spPr>
          <a:xfrm>
            <a:off x="2411413" y="2781300"/>
            <a:ext cx="0" cy="431799"/>
          </a:xfrm>
          <a:prstGeom prst="straightConnector1">
            <a:avLst/>
          </a:prstGeom>
          <a:noFill/>
          <a:ln w="57150" cap="flat">
            <a:solidFill>
              <a:schemeClr val="hlink"/>
            </a:solidFill>
            <a:prstDash val="solid"/>
            <a:round/>
            <a:headEnd type="none" w="med" len="med"/>
            <a:tailEnd type="triangle" w="lg" len="lg"/>
          </a:ln>
        </p:spPr>
      </p:cxn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/>
        </p:nvSpPr>
        <p:spPr>
          <a:xfrm>
            <a:off x="3779837" y="2852738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59" name="Shape 159"/>
          <p:cNvSpPr/>
          <p:nvPr/>
        </p:nvSpPr>
        <p:spPr>
          <a:xfrm>
            <a:off x="3492500" y="2852738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60" name="Shape 160"/>
          <p:cNvSpPr/>
          <p:nvPr/>
        </p:nvSpPr>
        <p:spPr>
          <a:xfrm>
            <a:off x="3492500" y="2997200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3635375" y="2924175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62" name="Shape 162"/>
          <p:cNvSpPr/>
          <p:nvPr/>
        </p:nvSpPr>
        <p:spPr>
          <a:xfrm>
            <a:off x="3635375" y="3068638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63" name="Shape 163"/>
          <p:cNvSpPr/>
          <p:nvPr/>
        </p:nvSpPr>
        <p:spPr>
          <a:xfrm>
            <a:off x="3635375" y="2781300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64" name="Shape 164"/>
          <p:cNvSpPr/>
          <p:nvPr/>
        </p:nvSpPr>
        <p:spPr>
          <a:xfrm>
            <a:off x="3779837" y="2997200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65" name="Shape 165"/>
          <p:cNvSpPr/>
          <p:nvPr/>
        </p:nvSpPr>
        <p:spPr>
          <a:xfrm>
            <a:off x="3203575" y="2565400"/>
            <a:ext cx="936624" cy="935038"/>
          </a:xfrm>
          <a:prstGeom prst="ellipse">
            <a:avLst/>
          </a:prstGeom>
          <a:noFill/>
          <a:ln w="9525" cap="flat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66" name="Shape 166"/>
          <p:cNvSpPr/>
          <p:nvPr/>
        </p:nvSpPr>
        <p:spPr>
          <a:xfrm>
            <a:off x="2987675" y="2349500"/>
            <a:ext cx="1368425" cy="1366837"/>
          </a:xfrm>
          <a:prstGeom prst="ellipse">
            <a:avLst/>
          </a:prstGeom>
          <a:noFill/>
          <a:ln w="9525" cap="flat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3635375" y="2492375"/>
            <a:ext cx="144462" cy="144462"/>
          </a:xfrm>
          <a:prstGeom prst="ellipse">
            <a:avLst/>
          </a:prstGeom>
          <a:solidFill>
            <a:schemeClr val="hlink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68" name="Shape 168"/>
          <p:cNvSpPr/>
          <p:nvPr/>
        </p:nvSpPr>
        <p:spPr>
          <a:xfrm>
            <a:off x="3635375" y="3429000"/>
            <a:ext cx="144462" cy="144462"/>
          </a:xfrm>
          <a:prstGeom prst="ellipse">
            <a:avLst/>
          </a:prstGeom>
          <a:solidFill>
            <a:schemeClr val="hlink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69" name="Shape 169"/>
          <p:cNvSpPr/>
          <p:nvPr/>
        </p:nvSpPr>
        <p:spPr>
          <a:xfrm>
            <a:off x="3708400" y="2276475"/>
            <a:ext cx="144462" cy="144462"/>
          </a:xfrm>
          <a:prstGeom prst="ellipse">
            <a:avLst/>
          </a:prstGeom>
          <a:solidFill>
            <a:schemeClr val="hlink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70" name="Shape 170"/>
          <p:cNvSpPr/>
          <p:nvPr/>
        </p:nvSpPr>
        <p:spPr>
          <a:xfrm>
            <a:off x="3563937" y="3644900"/>
            <a:ext cx="144462" cy="144462"/>
          </a:xfrm>
          <a:prstGeom prst="ellipse">
            <a:avLst/>
          </a:prstGeom>
          <a:solidFill>
            <a:schemeClr val="hlink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3708400" y="3644900"/>
            <a:ext cx="144462" cy="144462"/>
          </a:xfrm>
          <a:prstGeom prst="ellipse">
            <a:avLst/>
          </a:prstGeom>
          <a:solidFill>
            <a:schemeClr val="hlink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72" name="Shape 172"/>
          <p:cNvSpPr/>
          <p:nvPr/>
        </p:nvSpPr>
        <p:spPr>
          <a:xfrm rot="5400000">
            <a:off x="4284662" y="2924176"/>
            <a:ext cx="144462" cy="144462"/>
          </a:xfrm>
          <a:prstGeom prst="ellipse">
            <a:avLst/>
          </a:prstGeom>
          <a:solidFill>
            <a:schemeClr val="hlink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73" name="Shape 173"/>
          <p:cNvSpPr/>
          <p:nvPr/>
        </p:nvSpPr>
        <p:spPr>
          <a:xfrm rot="5400000">
            <a:off x="4284662" y="3068638"/>
            <a:ext cx="144462" cy="144462"/>
          </a:xfrm>
          <a:prstGeom prst="ellipse">
            <a:avLst/>
          </a:prstGeom>
          <a:solidFill>
            <a:schemeClr val="hlink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74" name="Shape 174"/>
          <p:cNvSpPr/>
          <p:nvPr/>
        </p:nvSpPr>
        <p:spPr>
          <a:xfrm rot="5400000">
            <a:off x="2916237" y="2852738"/>
            <a:ext cx="144462" cy="144462"/>
          </a:xfrm>
          <a:prstGeom prst="ellipse">
            <a:avLst/>
          </a:prstGeom>
          <a:solidFill>
            <a:schemeClr val="hlink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75" name="Shape 175"/>
          <p:cNvSpPr txBox="1"/>
          <p:nvPr/>
        </p:nvSpPr>
        <p:spPr>
          <a:xfrm>
            <a:off x="468312" y="4652962"/>
            <a:ext cx="8207375" cy="13731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400"/>
              </a:spcBef>
              <a:spcAft>
                <a:spcPts val="0"/>
              </a:spcAft>
              <a:buSzPct val="25000"/>
              <a:buNone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 oxygen atom has the electron structure 2,6. It needs to </a:t>
            </a:r>
            <a:r>
              <a:rPr lang="en-GB" sz="2800" b="1" i="1" u="sng" strike="noStrike" cap="none" baseline="0">
                <a:solidFill>
                  <a:schemeClr val="folHlink"/>
                </a:solidFill>
                <a:latin typeface="Trebuchet MS"/>
                <a:ea typeface="Trebuchet MS"/>
                <a:cs typeface="Trebuchet MS"/>
                <a:sym typeface="Trebuchet MS"/>
              </a:rPr>
              <a:t>gain 2 electrons</a:t>
            </a: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in its outer shell to become stable.</a:t>
            </a:r>
          </a:p>
        </p:txBody>
      </p:sp>
      <p:sp>
        <p:nvSpPr>
          <p:cNvPr id="176" name="Shape 176"/>
          <p:cNvSpPr/>
          <p:nvPr/>
        </p:nvSpPr>
        <p:spPr>
          <a:xfrm>
            <a:off x="3779837" y="3141663"/>
            <a:ext cx="144462" cy="144462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cxnSp>
        <p:nvCxnSpPr>
          <p:cNvPr id="177" name="Shape 177"/>
          <p:cNvCxnSpPr/>
          <p:nvPr/>
        </p:nvCxnSpPr>
        <p:spPr>
          <a:xfrm>
            <a:off x="3635375" y="1844675"/>
            <a:ext cx="0" cy="431799"/>
          </a:xfrm>
          <a:prstGeom prst="straightConnector1">
            <a:avLst/>
          </a:prstGeom>
          <a:noFill/>
          <a:ln w="57150" cap="flat">
            <a:solidFill>
              <a:schemeClr val="dk2"/>
            </a:solidFill>
            <a:prstDash val="solid"/>
            <a:round/>
            <a:headEnd type="none" w="med" len="med"/>
            <a:tailEnd type="triangle" w="lg" len="lg"/>
          </a:ln>
        </p:spPr>
      </p:cxnSp>
      <p:cxnSp>
        <p:nvCxnSpPr>
          <p:cNvPr id="178" name="Shape 178"/>
          <p:cNvCxnSpPr/>
          <p:nvPr/>
        </p:nvCxnSpPr>
        <p:spPr>
          <a:xfrm>
            <a:off x="2700338" y="2852738"/>
            <a:ext cx="0" cy="431799"/>
          </a:xfrm>
          <a:prstGeom prst="straightConnector1">
            <a:avLst/>
          </a:prstGeom>
          <a:noFill/>
          <a:ln w="57150" cap="flat">
            <a:solidFill>
              <a:schemeClr val="dk2"/>
            </a:solidFill>
            <a:prstDash val="solid"/>
            <a:round/>
            <a:headEnd type="none" w="med" len="med"/>
            <a:tailEnd type="triangle" w="lg" len="lg"/>
          </a:ln>
        </p:spPr>
      </p:cxnSp>
      <p:sp>
        <p:nvSpPr>
          <p:cNvPr id="179" name="Shape 179"/>
          <p:cNvSpPr txBox="1"/>
          <p:nvPr/>
        </p:nvSpPr>
        <p:spPr>
          <a:xfrm>
            <a:off x="611187" y="260350"/>
            <a:ext cx="8137525" cy="9461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400"/>
              </a:spcBef>
              <a:spcAft>
                <a:spcPts val="0"/>
              </a:spcAft>
              <a:buSzPct val="25000"/>
              <a:buNone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How many electrons does oxygen need to gain or lose to become stable?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>
            <a:off x="468312" y="4762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40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Draw diagrams to show the ions that would be formed from the following atoms</a:t>
            </a:r>
          </a:p>
        </p:txBody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457200" y="2133600"/>
            <a:ext cx="8229600" cy="43910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Aluminium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Potassium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Fluorine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Oxygen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Lithium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Copper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Magnesium</a:t>
            </a:r>
          </a:p>
          <a:p>
            <a:endParaRPr lang="en-GB" sz="3200" b="0" i="0" u="none" strike="noStrike" cap="none" baseline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44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Beryllium fluoride - BeF</a:t>
            </a:r>
            <a:r>
              <a:rPr lang="en-GB" sz="4400" b="0" i="0" u="none" strike="noStrike" cap="none" baseline="-25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</a:p>
        </p:txBody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1181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Each beryllium atom need to </a:t>
            </a:r>
            <a:r>
              <a:rPr lang="en-GB" sz="3200" b="0" i="0" u="none" strike="noStrike" cap="none" baseline="0" dirty="0" smtClean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lose </a:t>
            </a:r>
            <a:r>
              <a:rPr lang="en-GB" sz="3200" b="0" i="0" u="none" strike="noStrike" cap="none" baseline="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two electrons, but each fluorine only needs 1</a:t>
            </a:r>
          </a:p>
        </p:txBody>
      </p:sp>
      <p:sp>
        <p:nvSpPr>
          <p:cNvPr id="192" name="Shape 192"/>
          <p:cNvSpPr/>
          <p:nvPr/>
        </p:nvSpPr>
        <p:spPr>
          <a:xfrm>
            <a:off x="1403350" y="3860800"/>
            <a:ext cx="1439862" cy="1439862"/>
          </a:xfrm>
          <a:prstGeom prst="ellipse">
            <a:avLst/>
          </a:prstGeom>
          <a:noFill/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1979613" y="3789362"/>
            <a:ext cx="215899" cy="215899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94" name="Shape 194"/>
          <p:cNvSpPr/>
          <p:nvPr/>
        </p:nvSpPr>
        <p:spPr>
          <a:xfrm>
            <a:off x="2051050" y="5157787"/>
            <a:ext cx="215899" cy="215899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95" name="Shape 195"/>
          <p:cNvSpPr txBox="1"/>
          <p:nvPr/>
        </p:nvSpPr>
        <p:spPr>
          <a:xfrm>
            <a:off x="1763713" y="4292600"/>
            <a:ext cx="792162" cy="5794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600"/>
              </a:spcBef>
              <a:spcAft>
                <a:spcPts val="0"/>
              </a:spcAft>
              <a:buSzPct val="25000"/>
              <a:buNone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</a:t>
            </a:r>
          </a:p>
        </p:txBody>
      </p:sp>
      <p:sp>
        <p:nvSpPr>
          <p:cNvPr id="196" name="Shape 196"/>
          <p:cNvSpPr/>
          <p:nvPr/>
        </p:nvSpPr>
        <p:spPr>
          <a:xfrm>
            <a:off x="1258887" y="3429000"/>
            <a:ext cx="215899" cy="2160588"/>
          </a:xfrm>
          <a:prstGeom prst="leftBracket">
            <a:avLst>
              <a:gd name="adj" fmla="val 83395"/>
            </a:avLst>
          </a:prstGeom>
          <a:noFill/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97" name="Shape 197"/>
          <p:cNvSpPr/>
          <p:nvPr/>
        </p:nvSpPr>
        <p:spPr>
          <a:xfrm>
            <a:off x="2771775" y="3429000"/>
            <a:ext cx="287338" cy="2160588"/>
          </a:xfrm>
          <a:prstGeom prst="rightBracket">
            <a:avLst>
              <a:gd name="adj" fmla="val 62661"/>
            </a:avLst>
          </a:prstGeom>
          <a:noFill/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98" name="Shape 198"/>
          <p:cNvSpPr txBox="1"/>
          <p:nvPr/>
        </p:nvSpPr>
        <p:spPr>
          <a:xfrm>
            <a:off x="3059113" y="3213100"/>
            <a:ext cx="720724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400"/>
              </a:spcBef>
              <a:spcAft>
                <a:spcPts val="0"/>
              </a:spcAft>
              <a:buSzPct val="25000"/>
              <a:buNone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2+</a:t>
            </a:r>
          </a:p>
        </p:txBody>
      </p:sp>
      <p:sp>
        <p:nvSpPr>
          <p:cNvPr id="199" name="Shape 199"/>
          <p:cNvSpPr/>
          <p:nvPr/>
        </p:nvSpPr>
        <p:spPr>
          <a:xfrm>
            <a:off x="4500562" y="2781300"/>
            <a:ext cx="2016124" cy="1800225"/>
          </a:xfrm>
          <a:prstGeom prst="ellipse">
            <a:avLst/>
          </a:prstGeom>
          <a:noFill/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00" name="Shape 200"/>
          <p:cNvSpPr/>
          <p:nvPr/>
        </p:nvSpPr>
        <p:spPr>
          <a:xfrm>
            <a:off x="5364162" y="2997200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4500562" y="4868862"/>
            <a:ext cx="2016124" cy="1800225"/>
          </a:xfrm>
          <a:prstGeom prst="ellipse">
            <a:avLst/>
          </a:prstGeom>
          <a:noFill/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02" name="Shape 202"/>
          <p:cNvSpPr/>
          <p:nvPr/>
        </p:nvSpPr>
        <p:spPr>
          <a:xfrm>
            <a:off x="4787900" y="3068638"/>
            <a:ext cx="1439862" cy="1223961"/>
          </a:xfrm>
          <a:prstGeom prst="ellipse">
            <a:avLst/>
          </a:prstGeom>
          <a:noFill/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4787900" y="5084762"/>
            <a:ext cx="1439862" cy="1223961"/>
          </a:xfrm>
          <a:prstGeom prst="ellipse">
            <a:avLst/>
          </a:prstGeom>
          <a:noFill/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04" name="Shape 204"/>
          <p:cNvSpPr/>
          <p:nvPr/>
        </p:nvSpPr>
        <p:spPr>
          <a:xfrm>
            <a:off x="5435600" y="4149725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4716462" y="2852738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06" name="Shape 206"/>
          <p:cNvSpPr/>
          <p:nvPr/>
        </p:nvSpPr>
        <p:spPr>
          <a:xfrm>
            <a:off x="4572000" y="4149725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4859337" y="4365625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08" name="Shape 208"/>
          <p:cNvSpPr/>
          <p:nvPr/>
        </p:nvSpPr>
        <p:spPr>
          <a:xfrm>
            <a:off x="6156325" y="4221162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6300787" y="3933825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10" name="Shape 210"/>
          <p:cNvSpPr/>
          <p:nvPr/>
        </p:nvSpPr>
        <p:spPr>
          <a:xfrm>
            <a:off x="6156325" y="2924175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11" name="Shape 211"/>
          <p:cNvSpPr/>
          <p:nvPr/>
        </p:nvSpPr>
        <p:spPr>
          <a:xfrm>
            <a:off x="5867400" y="2781300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12" name="Shape 212"/>
          <p:cNvSpPr/>
          <p:nvPr/>
        </p:nvSpPr>
        <p:spPr>
          <a:xfrm>
            <a:off x="5292725" y="5013325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5508625" y="6165850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14" name="Shape 214"/>
          <p:cNvSpPr/>
          <p:nvPr/>
        </p:nvSpPr>
        <p:spPr>
          <a:xfrm>
            <a:off x="6011862" y="4941887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15" name="Shape 215"/>
          <p:cNvSpPr/>
          <p:nvPr/>
        </p:nvSpPr>
        <p:spPr>
          <a:xfrm>
            <a:off x="6227762" y="5157787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16" name="Shape 216"/>
          <p:cNvSpPr/>
          <p:nvPr/>
        </p:nvSpPr>
        <p:spPr>
          <a:xfrm>
            <a:off x="6227762" y="6092825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17" name="Shape 217"/>
          <p:cNvSpPr/>
          <p:nvPr/>
        </p:nvSpPr>
        <p:spPr>
          <a:xfrm>
            <a:off x="6011862" y="6308725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18" name="Shape 218"/>
          <p:cNvSpPr/>
          <p:nvPr/>
        </p:nvSpPr>
        <p:spPr>
          <a:xfrm>
            <a:off x="4787900" y="6381750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19" name="Shape 219"/>
          <p:cNvSpPr/>
          <p:nvPr/>
        </p:nvSpPr>
        <p:spPr>
          <a:xfrm>
            <a:off x="4572000" y="6165850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20" name="Shape 220"/>
          <p:cNvSpPr/>
          <p:nvPr/>
        </p:nvSpPr>
        <p:spPr>
          <a:xfrm>
            <a:off x="4643437" y="5013325"/>
            <a:ext cx="215899" cy="215899"/>
          </a:xfrm>
          <a:prstGeom prst="ellipse">
            <a:avLst/>
          </a:prstGeom>
          <a:solidFill>
            <a:srgbClr val="993366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21" name="Shape 221"/>
          <p:cNvSpPr/>
          <p:nvPr/>
        </p:nvSpPr>
        <p:spPr>
          <a:xfrm>
            <a:off x="4500562" y="3068638"/>
            <a:ext cx="215899" cy="215899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22" name="Shape 222"/>
          <p:cNvSpPr/>
          <p:nvPr/>
        </p:nvSpPr>
        <p:spPr>
          <a:xfrm>
            <a:off x="4500562" y="5229225"/>
            <a:ext cx="215899" cy="215899"/>
          </a:xfrm>
          <a:prstGeom prst="ellipse">
            <a:avLst/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23" name="Shape 223"/>
          <p:cNvSpPr txBox="1"/>
          <p:nvPr/>
        </p:nvSpPr>
        <p:spPr>
          <a:xfrm>
            <a:off x="5292725" y="3357562"/>
            <a:ext cx="503238" cy="5794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600"/>
              </a:spcBef>
              <a:spcAft>
                <a:spcPts val="0"/>
              </a:spcAft>
              <a:buSzPct val="25000"/>
              <a:buNone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</a:p>
        </p:txBody>
      </p:sp>
      <p:sp>
        <p:nvSpPr>
          <p:cNvPr id="224" name="Shape 224"/>
          <p:cNvSpPr txBox="1"/>
          <p:nvPr/>
        </p:nvSpPr>
        <p:spPr>
          <a:xfrm>
            <a:off x="5219700" y="5373687"/>
            <a:ext cx="503238" cy="5794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600"/>
              </a:spcBef>
              <a:spcAft>
                <a:spcPts val="0"/>
              </a:spcAft>
              <a:buSzPct val="25000"/>
              <a:buNone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</a:p>
        </p:txBody>
      </p:sp>
      <p:sp>
        <p:nvSpPr>
          <p:cNvPr id="225" name="Shape 225"/>
          <p:cNvSpPr/>
          <p:nvPr/>
        </p:nvSpPr>
        <p:spPr>
          <a:xfrm>
            <a:off x="4067175" y="2708275"/>
            <a:ext cx="288925" cy="1873249"/>
          </a:xfrm>
          <a:prstGeom prst="leftBracket">
            <a:avLst>
              <a:gd name="adj" fmla="val 54029"/>
            </a:avLst>
          </a:prstGeom>
          <a:noFill/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26" name="Shape 226"/>
          <p:cNvSpPr/>
          <p:nvPr/>
        </p:nvSpPr>
        <p:spPr>
          <a:xfrm>
            <a:off x="4067175" y="4797425"/>
            <a:ext cx="288925" cy="1873249"/>
          </a:xfrm>
          <a:prstGeom prst="leftBracket">
            <a:avLst>
              <a:gd name="adj" fmla="val 54029"/>
            </a:avLst>
          </a:prstGeom>
          <a:noFill/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27" name="Shape 227"/>
          <p:cNvSpPr/>
          <p:nvPr/>
        </p:nvSpPr>
        <p:spPr>
          <a:xfrm>
            <a:off x="6516687" y="2708275"/>
            <a:ext cx="287337" cy="1873249"/>
          </a:xfrm>
          <a:prstGeom prst="rightBracket">
            <a:avLst>
              <a:gd name="adj" fmla="val 54328"/>
            </a:avLst>
          </a:prstGeom>
          <a:noFill/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28" name="Shape 228"/>
          <p:cNvSpPr/>
          <p:nvPr/>
        </p:nvSpPr>
        <p:spPr>
          <a:xfrm>
            <a:off x="6588125" y="4724400"/>
            <a:ext cx="287338" cy="1873249"/>
          </a:xfrm>
          <a:prstGeom prst="rightBracket">
            <a:avLst>
              <a:gd name="adj" fmla="val 54328"/>
            </a:avLst>
          </a:prstGeom>
          <a:noFill/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cxnSp>
        <p:nvCxnSpPr>
          <p:cNvPr id="229" name="Shape 229"/>
          <p:cNvCxnSpPr/>
          <p:nvPr/>
        </p:nvCxnSpPr>
        <p:spPr>
          <a:xfrm>
            <a:off x="6948488" y="2781300"/>
            <a:ext cx="360362" cy="0"/>
          </a:xfrm>
          <a:prstGeom prst="straightConnector1">
            <a:avLst/>
          </a:prstGeom>
          <a:noFill/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0" name="Shape 230"/>
          <p:cNvCxnSpPr/>
          <p:nvPr/>
        </p:nvCxnSpPr>
        <p:spPr>
          <a:xfrm>
            <a:off x="6948488" y="4797425"/>
            <a:ext cx="431799" cy="0"/>
          </a:xfrm>
          <a:prstGeom prst="straightConnector1">
            <a:avLst/>
          </a:prstGeom>
          <a:noFill/>
          <a:ln w="9525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/>
          <p:nvPr/>
        </p:nvSpPr>
        <p:spPr>
          <a:xfrm>
            <a:off x="468312" y="188913"/>
            <a:ext cx="7073899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 baseline="0">
                <a:solidFill>
                  <a:srgbClr val="000099"/>
                </a:solidFill>
                <a:latin typeface="Trebuchet MS"/>
                <a:ea typeface="Trebuchet MS"/>
                <a:cs typeface="Trebuchet MS"/>
                <a:sym typeface="Trebuchet MS"/>
              </a:rPr>
              <a:t>1. Characteristics of Ionic Bonds</a:t>
            </a:r>
          </a:p>
        </p:txBody>
      </p:sp>
      <p:sp>
        <p:nvSpPr>
          <p:cNvPr id="236" name="Shape 236"/>
          <p:cNvSpPr txBox="1"/>
          <p:nvPr/>
        </p:nvSpPr>
        <p:spPr>
          <a:xfrm>
            <a:off x="107950" y="1022350"/>
            <a:ext cx="8893175" cy="47926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54013" marR="0" lvl="0" indent="-354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High melting points</a:t>
            </a:r>
          </a:p>
          <a:p>
            <a:pPr marL="354013" marR="0" lvl="0" indent="-354013" algn="l" rtl="0">
              <a:spcBef>
                <a:spcPts val="0"/>
              </a:spcBef>
              <a:spcAft>
                <a:spcPts val="140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Hard but brittle</a:t>
            </a:r>
          </a:p>
          <a:p>
            <a:pPr marL="354013" marR="0" lvl="0" indent="-354013" algn="l" rtl="0">
              <a:spcBef>
                <a:spcPts val="0"/>
              </a:spcBef>
              <a:spcAft>
                <a:spcPts val="140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Uniform, repeat structure (alternating + and – ions)</a:t>
            </a:r>
          </a:p>
          <a:p>
            <a:pPr marL="354013" marR="0" lvl="0" indent="-354013" algn="l" rtl="0">
              <a:spcBef>
                <a:spcPts val="0"/>
              </a:spcBef>
              <a:spcAft>
                <a:spcPts val="140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Unreactive when solid (especially “ordinary” ionic compounds, e.g. NaCl, MgO)</a:t>
            </a:r>
          </a:p>
          <a:p>
            <a:pPr marL="354013" marR="0" lvl="0" indent="-354013" algn="l" rtl="0">
              <a:spcBef>
                <a:spcPts val="0"/>
              </a:spcBef>
              <a:spcAft>
                <a:spcPts val="140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Dissolve in water to create solutions</a:t>
            </a:r>
          </a:p>
          <a:p>
            <a:pPr marL="354013" marR="0" lvl="0" indent="-354013" algn="l" rtl="0">
              <a:spcBef>
                <a:spcPts val="0"/>
              </a:spcBef>
              <a:spcAft>
                <a:spcPts val="140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GB" sz="2800" b="1" i="0" u="sng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 not conduct electricity when solid, but do in solution or when molten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4000" b="0" i="0" u="none" strike="noStrike" cap="none" baseline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Try and draw diagrams to show how the following combinations would bond together</a:t>
            </a:r>
          </a:p>
        </p:txBody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457200" y="2060575"/>
            <a:ext cx="8229600" cy="43211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Lithium and chlorine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Calcium and oxygen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Aluminium and chlorine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Potassium and bromine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Magnesium and fluorine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Magnesium and oxygen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Beryllium and oxygen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Calcium and chlorine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/>
          <p:nvPr/>
        </p:nvSpPr>
        <p:spPr>
          <a:xfrm>
            <a:off x="2124075" y="1989138"/>
            <a:ext cx="6372224" cy="1006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60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Covalent Bonding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/>
          <p:nvPr/>
        </p:nvSpPr>
        <p:spPr>
          <a:xfrm>
            <a:off x="468312" y="188913"/>
            <a:ext cx="5984874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 baseline="0">
                <a:solidFill>
                  <a:srgbClr val="000099"/>
                </a:solidFill>
                <a:latin typeface="Trebuchet MS"/>
                <a:ea typeface="Trebuchet MS"/>
                <a:cs typeface="Trebuchet MS"/>
                <a:sym typeface="Trebuchet MS"/>
              </a:rPr>
              <a:t>2. Simple covalent bonding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323850" y="908050"/>
            <a:ext cx="8496299" cy="3968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Normally small molecules made from </a:t>
            </a:r>
            <a:r>
              <a:rPr lang="en-GB" sz="2000" b="0" i="0" u="sng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non-metals bonded to non-metals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682625" y="3068638"/>
            <a:ext cx="1576388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Methane, CH</a:t>
            </a:r>
            <a:r>
              <a:rPr lang="en-GB" sz="1800" b="0" i="0" u="none" strike="noStrike" cap="none" baseline="-25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r>
          </a:p>
        </p:txBody>
      </p:sp>
      <p:sp>
        <p:nvSpPr>
          <p:cNvPr id="257" name="Shape 257"/>
          <p:cNvSpPr/>
          <p:nvPr/>
        </p:nvSpPr>
        <p:spPr>
          <a:xfrm>
            <a:off x="3059113" y="1700213"/>
            <a:ext cx="1727200" cy="117792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58" name="Shape 258"/>
          <p:cNvSpPr txBox="1"/>
          <p:nvPr/>
        </p:nvSpPr>
        <p:spPr>
          <a:xfrm>
            <a:off x="3059113" y="3068638"/>
            <a:ext cx="1660525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Ammonia, NH</a:t>
            </a:r>
            <a:r>
              <a:rPr lang="en-GB" sz="1800" b="0" i="0" u="none" strike="noStrike" cap="none" baseline="-25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</a:p>
        </p:txBody>
      </p:sp>
      <p:sp>
        <p:nvSpPr>
          <p:cNvPr id="259" name="Shape 259"/>
          <p:cNvSpPr/>
          <p:nvPr/>
        </p:nvSpPr>
        <p:spPr>
          <a:xfrm>
            <a:off x="5507037" y="1555750"/>
            <a:ext cx="2611437" cy="128428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260" name="Shape 260"/>
          <p:cNvSpPr txBox="1"/>
          <p:nvPr/>
        </p:nvSpPr>
        <p:spPr>
          <a:xfrm>
            <a:off x="6083300" y="3068638"/>
            <a:ext cx="2093912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Sulfur dioxide, SO</a:t>
            </a:r>
            <a:r>
              <a:rPr lang="en-GB" sz="1800" b="0" i="0" u="none" strike="noStrike" cap="none" baseline="-25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611187" y="4005262"/>
            <a:ext cx="5832474" cy="7016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But it also applies to relatively large molecules, like proteins and polymers</a:t>
            </a:r>
          </a:p>
        </p:txBody>
      </p:sp>
      <p:sp>
        <p:nvSpPr>
          <p:cNvPr id="262" name="Shape 262"/>
          <p:cNvSpPr/>
          <p:nvPr/>
        </p:nvSpPr>
        <p:spPr>
          <a:xfrm>
            <a:off x="827087" y="4941887"/>
            <a:ext cx="4608511" cy="145414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  <p:sp>
        <p:nvSpPr>
          <p:cNvPr id="263" name="Shape 263"/>
          <p:cNvSpPr txBox="1"/>
          <p:nvPr/>
        </p:nvSpPr>
        <p:spPr>
          <a:xfrm>
            <a:off x="3132138" y="6237287"/>
            <a:ext cx="757236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Nylon</a:t>
            </a:r>
          </a:p>
        </p:txBody>
      </p:sp>
      <p:sp>
        <p:nvSpPr>
          <p:cNvPr id="264" name="Shape 264"/>
          <p:cNvSpPr/>
          <p:nvPr/>
        </p:nvSpPr>
        <p:spPr>
          <a:xfrm>
            <a:off x="898525" y="1555750"/>
            <a:ext cx="1219200" cy="1285875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</p:sp>
      <p:sp>
        <p:nvSpPr>
          <p:cNvPr id="265" name="Shape 265"/>
          <p:cNvSpPr/>
          <p:nvPr/>
        </p:nvSpPr>
        <p:spPr>
          <a:xfrm>
            <a:off x="6443662" y="3933825"/>
            <a:ext cx="2390775" cy="2565399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</p:sp>
      <p:sp>
        <p:nvSpPr>
          <p:cNvPr id="266" name="Shape 266"/>
          <p:cNvSpPr txBox="1"/>
          <p:nvPr/>
        </p:nvSpPr>
        <p:spPr>
          <a:xfrm>
            <a:off x="6372225" y="6491287"/>
            <a:ext cx="2554288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Small protein molecule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/>
          <p:nvPr/>
        </p:nvSpPr>
        <p:spPr>
          <a:xfrm>
            <a:off x="468312" y="188913"/>
            <a:ext cx="5984874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 baseline="0">
                <a:solidFill>
                  <a:srgbClr val="000099"/>
                </a:solidFill>
                <a:latin typeface="Trebuchet MS"/>
                <a:ea typeface="Trebuchet MS"/>
                <a:cs typeface="Trebuchet MS"/>
                <a:sym typeface="Trebuchet MS"/>
              </a:rPr>
              <a:t>2. Simple covalent bonding</a:t>
            </a:r>
          </a:p>
        </p:txBody>
      </p:sp>
      <p:sp>
        <p:nvSpPr>
          <p:cNvPr id="273" name="Shape 273"/>
          <p:cNvSpPr txBox="1"/>
          <p:nvPr/>
        </p:nvSpPr>
        <p:spPr>
          <a:xfrm>
            <a:off x="395287" y="1125537"/>
            <a:ext cx="8335962" cy="555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2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Covalently bonded compounds are small and use covalent bonds (share electrons).</a:t>
            </a:r>
          </a:p>
          <a:p>
            <a:endParaRPr lang="en-GB" sz="3200" b="1" i="0" u="none" strike="noStrike" cap="none" baseline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1280"/>
              </a:spcAft>
              <a:buClr>
                <a:schemeClr val="dk1"/>
              </a:buClr>
              <a:buSzPct val="98958"/>
              <a:buFont typeface="Arial"/>
              <a:buChar char="•"/>
            </a:pPr>
            <a:r>
              <a:rPr lang="en-GB" sz="32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Low melting points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112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Solids, liquids or gases at room temperature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112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Small, finite structures (although polymers are finite but very long)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112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Can be very reactive due to size and combination of non-metals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112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Normally soft and brittle when solid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112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Volatile (e.g. iodine, I</a:t>
            </a:r>
            <a:r>
              <a:rPr lang="en-GB" sz="2800" b="1" i="0" u="none" strike="noStrike" cap="none" baseline="-25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evaporates from solid to gas easily at room temperature)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/>
          <p:nvPr/>
        </p:nvSpPr>
        <p:spPr>
          <a:xfrm>
            <a:off x="395287" y="1989138"/>
            <a:ext cx="8497886" cy="1006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60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Giant Covalent Bonding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/>
          <p:nvPr/>
        </p:nvSpPr>
        <p:spPr>
          <a:xfrm>
            <a:off x="207962" y="50800"/>
            <a:ext cx="3859212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 baseline="0">
                <a:solidFill>
                  <a:srgbClr val="000099"/>
                </a:solidFill>
                <a:latin typeface="Trebuchet MS"/>
                <a:ea typeface="Trebuchet MS"/>
                <a:cs typeface="Trebuchet MS"/>
                <a:sym typeface="Trebuchet MS"/>
              </a:rPr>
              <a:t>3. Giant covalent</a:t>
            </a:r>
          </a:p>
        </p:txBody>
      </p:sp>
      <p:sp>
        <p:nvSpPr>
          <p:cNvPr id="286" name="Shape 286"/>
          <p:cNvSpPr txBox="1"/>
          <p:nvPr/>
        </p:nvSpPr>
        <p:spPr>
          <a:xfrm>
            <a:off x="250825" y="765175"/>
            <a:ext cx="8569325" cy="7016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Like in ionic structures, bonding can go on infinitely between the atoms, but </a:t>
            </a:r>
            <a:r>
              <a:rPr lang="en-GB" sz="2000" b="1" i="0" u="sng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covalent bonds</a:t>
            </a:r>
            <a:r>
              <a:rPr lang="en-GB"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are the rule here (as non-metals only are involved).</a:t>
            </a:r>
          </a:p>
        </p:txBody>
      </p:sp>
      <p:sp>
        <p:nvSpPr>
          <p:cNvPr id="287" name="Shape 287"/>
          <p:cNvSpPr/>
          <p:nvPr/>
        </p:nvSpPr>
        <p:spPr>
          <a:xfrm>
            <a:off x="323850" y="1579562"/>
            <a:ext cx="3619500" cy="28575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88" name="Shape 288"/>
          <p:cNvSpPr/>
          <p:nvPr/>
        </p:nvSpPr>
        <p:spPr>
          <a:xfrm>
            <a:off x="6156325" y="1601787"/>
            <a:ext cx="2616199" cy="280828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289" name="Shape 289"/>
          <p:cNvSpPr txBox="1"/>
          <p:nvPr/>
        </p:nvSpPr>
        <p:spPr>
          <a:xfrm>
            <a:off x="4284662" y="1960563"/>
            <a:ext cx="1531937" cy="19208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SiO</a:t>
            </a:r>
            <a:r>
              <a:rPr lang="en-GB" sz="2000" b="0" i="0" u="none" strike="noStrike" cap="none" baseline="-25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lang="en-GB"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silicon dioxide. Also known as silica, quartz or sand</a:t>
            </a:r>
          </a:p>
        </p:txBody>
      </p:sp>
      <p:sp>
        <p:nvSpPr>
          <p:cNvPr id="290" name="Shape 290"/>
          <p:cNvSpPr/>
          <p:nvPr/>
        </p:nvSpPr>
        <p:spPr>
          <a:xfrm>
            <a:off x="1116012" y="4625975"/>
            <a:ext cx="1598612" cy="203517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  <p:sp>
        <p:nvSpPr>
          <p:cNvPr id="291" name="Shape 291"/>
          <p:cNvSpPr/>
          <p:nvPr/>
        </p:nvSpPr>
        <p:spPr>
          <a:xfrm>
            <a:off x="5364162" y="4552950"/>
            <a:ext cx="2427286" cy="2189162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</p:sp>
      <p:sp>
        <p:nvSpPr>
          <p:cNvPr id="292" name="Shape 292"/>
          <p:cNvSpPr txBox="1"/>
          <p:nvPr/>
        </p:nvSpPr>
        <p:spPr>
          <a:xfrm>
            <a:off x="2916238" y="4986337"/>
            <a:ext cx="2305050" cy="16160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000" b="0" i="0" u="sng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Allotropes</a:t>
            </a:r>
            <a:r>
              <a:rPr lang="en-GB" sz="20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of carbon. Two different giant covalent structures</a:t>
            </a:r>
          </a:p>
        </p:txBody>
      </p:sp>
      <p:sp>
        <p:nvSpPr>
          <p:cNvPr id="293" name="Shape 293"/>
          <p:cNvSpPr txBox="1"/>
          <p:nvPr/>
        </p:nvSpPr>
        <p:spPr>
          <a:xfrm>
            <a:off x="179388" y="5634037"/>
            <a:ext cx="1116012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Diamond</a:t>
            </a:r>
          </a:p>
        </p:txBody>
      </p:sp>
      <p:sp>
        <p:nvSpPr>
          <p:cNvPr id="294" name="Shape 294"/>
          <p:cNvSpPr txBox="1"/>
          <p:nvPr/>
        </p:nvSpPr>
        <p:spPr>
          <a:xfrm>
            <a:off x="7524750" y="6065837"/>
            <a:ext cx="1117599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Graphite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/>
          <p:nvPr/>
        </p:nvSpPr>
        <p:spPr>
          <a:xfrm>
            <a:off x="107950" y="1022350"/>
            <a:ext cx="8893175" cy="56165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5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Giant covalent compounds’ characteristics are mostly due to a highly uniform structure with very strong covalent bonds.</a:t>
            </a:r>
          </a:p>
          <a:p>
            <a:endParaRPr lang="en-GB" sz="2500" b="1" i="0" u="none" strike="noStrike" cap="none" baseline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1250"/>
              </a:spcAft>
              <a:buClr>
                <a:schemeClr val="dk1"/>
              </a:buClr>
              <a:buSzPct val="99999"/>
              <a:buFont typeface="Arial"/>
              <a:buChar char="•"/>
            </a:pPr>
            <a:r>
              <a:rPr lang="en-GB" sz="25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Extremely high melting points</a:t>
            </a:r>
          </a:p>
          <a:p>
            <a:pPr marL="0" marR="0" lvl="0" indent="0" algn="l" rtl="0">
              <a:spcBef>
                <a:spcPts val="0"/>
              </a:spcBef>
              <a:spcAft>
                <a:spcPts val="1250"/>
              </a:spcAft>
              <a:buClr>
                <a:schemeClr val="dk1"/>
              </a:buClr>
              <a:buSzPct val="99999"/>
              <a:buFont typeface="Arial"/>
              <a:buChar char="•"/>
            </a:pPr>
            <a:r>
              <a:rPr lang="en-GB" sz="25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Extremely hard (more than ionics) but brittle</a:t>
            </a:r>
          </a:p>
          <a:p>
            <a:pPr marL="0" marR="0" lvl="0" indent="0" algn="l" rtl="0">
              <a:spcBef>
                <a:spcPts val="0"/>
              </a:spcBef>
              <a:spcAft>
                <a:spcPts val="1250"/>
              </a:spcAft>
              <a:buClr>
                <a:schemeClr val="dk1"/>
              </a:buClr>
              <a:buSzPct val="99999"/>
              <a:buFont typeface="Arial"/>
              <a:buChar char="•"/>
            </a:pPr>
            <a:r>
              <a:rPr lang="en-GB" sz="25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Uniform, </a:t>
            </a:r>
            <a:r>
              <a:rPr lang="en-GB" sz="2500" b="1" i="0" u="sng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covalently bonded</a:t>
            </a:r>
            <a:r>
              <a:rPr lang="en-GB" sz="25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repeat structure</a:t>
            </a:r>
          </a:p>
          <a:p>
            <a:pPr marL="0" marR="0" lvl="0" indent="0" algn="l" rtl="0">
              <a:spcBef>
                <a:spcPts val="0"/>
              </a:spcBef>
              <a:spcAft>
                <a:spcPts val="1250"/>
              </a:spcAft>
              <a:buClr>
                <a:schemeClr val="dk1"/>
              </a:buClr>
              <a:buSzPct val="99999"/>
              <a:buFont typeface="Arial"/>
              <a:buChar char="•"/>
            </a:pPr>
            <a:r>
              <a:rPr lang="en-GB" sz="25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Unreactive when solid, because of many strong bonds holding atoms in place</a:t>
            </a:r>
          </a:p>
          <a:p>
            <a:pPr marL="0" marR="0" lvl="0" indent="0" algn="l" rtl="0">
              <a:spcBef>
                <a:spcPts val="0"/>
              </a:spcBef>
              <a:spcAft>
                <a:spcPts val="1250"/>
              </a:spcAft>
              <a:buClr>
                <a:schemeClr val="dk1"/>
              </a:buClr>
              <a:buSzPct val="99999"/>
              <a:buFont typeface="Arial"/>
              <a:buChar char="•"/>
            </a:pPr>
            <a:r>
              <a:rPr lang="en-GB" sz="25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Normally do not conduct electricity (exceptions: graphite and silicon)</a:t>
            </a:r>
          </a:p>
          <a:p>
            <a:pPr marL="0" marR="0" lvl="0" indent="0" algn="l" rtl="0">
              <a:spcBef>
                <a:spcPts val="0"/>
              </a:spcBef>
              <a:spcAft>
                <a:spcPts val="1250"/>
              </a:spcAft>
              <a:buClr>
                <a:schemeClr val="dk1"/>
              </a:buClr>
              <a:buSzPct val="99999"/>
              <a:buFont typeface="Arial"/>
              <a:buChar char="•"/>
            </a:pPr>
            <a:r>
              <a:rPr lang="en-GB" sz="25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 not dissolve in water</a:t>
            </a:r>
          </a:p>
        </p:txBody>
      </p:sp>
      <p:sp>
        <p:nvSpPr>
          <p:cNvPr id="301" name="Shape 301"/>
          <p:cNvSpPr txBox="1"/>
          <p:nvPr/>
        </p:nvSpPr>
        <p:spPr>
          <a:xfrm>
            <a:off x="207962" y="50800"/>
            <a:ext cx="3859212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 baseline="0">
                <a:solidFill>
                  <a:srgbClr val="000099"/>
                </a:solidFill>
                <a:latin typeface="Trebuchet MS"/>
                <a:ea typeface="Trebuchet MS"/>
                <a:cs typeface="Trebuchet MS"/>
                <a:sym typeface="Trebuchet MS"/>
              </a:rPr>
              <a:t>3. Giant covalent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/>
          <p:nvPr/>
        </p:nvSpPr>
        <p:spPr>
          <a:xfrm>
            <a:off x="0" y="723900"/>
            <a:ext cx="9144000" cy="32353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84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sz="2800" b="1" i="0" u="sng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Very high melting point</a:t>
            </a:r>
          </a:p>
          <a:p>
            <a:pPr marL="0" marR="0" lvl="0" indent="0" algn="l" rtl="0">
              <a:spcBef>
                <a:spcPts val="0"/>
              </a:spcBef>
              <a:spcAft>
                <a:spcPts val="840"/>
              </a:spcAft>
              <a:buSzPct val="25000"/>
              <a:buNone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</a:t>
            </a:r>
            <a:r>
              <a:rPr lang="en-GB" sz="24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Many covalent bonds must be broken to separate the atoms</a:t>
            </a:r>
          </a:p>
          <a:p>
            <a:pPr marL="0" marR="0" lvl="0" indent="0" algn="l" rtl="0">
              <a:spcBef>
                <a:spcPts val="0"/>
              </a:spcBef>
              <a:spcAft>
                <a:spcPts val="84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sz="2800" b="1" i="0" u="sng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Very strong</a:t>
            </a:r>
          </a:p>
          <a:p>
            <a:pPr marL="0" marR="0" lvl="0" indent="0" algn="l" rtl="0">
              <a:spcBef>
                <a:spcPts val="0"/>
              </a:spcBef>
              <a:spcAft>
                <a:spcPts val="840"/>
              </a:spcAft>
              <a:buSzPct val="25000"/>
              <a:buNone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</a:t>
            </a:r>
            <a:r>
              <a:rPr lang="en-GB" sz="24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Each C atom is joined to four others in a rigid structure</a:t>
            </a:r>
          </a:p>
          <a:p>
            <a:pPr marL="0" marR="0" lvl="0" indent="0" algn="l" rtl="0">
              <a:spcBef>
                <a:spcPts val="0"/>
              </a:spcBef>
              <a:spcAft>
                <a:spcPts val="84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sz="2800" b="1" i="0" u="sng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Non-conductor of electricity</a:t>
            </a:r>
          </a:p>
          <a:p>
            <a:pPr marL="0" marR="0" lvl="0" indent="0" algn="l" rtl="0">
              <a:spcBef>
                <a:spcPts val="0"/>
              </a:spcBef>
              <a:spcAft>
                <a:spcPts val="720"/>
              </a:spcAft>
              <a:buSzPct val="25000"/>
              <a:buNone/>
            </a:pPr>
            <a:r>
              <a:rPr lang="en-GB" sz="24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No free electrons - all C electrons are used for bonding</a:t>
            </a:r>
          </a:p>
        </p:txBody>
      </p:sp>
      <p:sp>
        <p:nvSpPr>
          <p:cNvPr id="308" name="Shape 308"/>
          <p:cNvSpPr/>
          <p:nvPr/>
        </p:nvSpPr>
        <p:spPr>
          <a:xfrm>
            <a:off x="827087" y="4221162"/>
            <a:ext cx="2311399" cy="219551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309" name="Shape 309"/>
          <p:cNvSpPr/>
          <p:nvPr/>
        </p:nvSpPr>
        <p:spPr>
          <a:xfrm>
            <a:off x="5795962" y="4149725"/>
            <a:ext cx="2349500" cy="22304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310" name="Shape 310"/>
          <p:cNvSpPr txBox="1"/>
          <p:nvPr/>
        </p:nvSpPr>
        <p:spPr>
          <a:xfrm>
            <a:off x="207962" y="50800"/>
            <a:ext cx="5651499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 baseline="0">
                <a:solidFill>
                  <a:srgbClr val="000099"/>
                </a:solidFill>
                <a:latin typeface="Trebuchet MS"/>
                <a:ea typeface="Trebuchet MS"/>
                <a:cs typeface="Trebuchet MS"/>
                <a:sym typeface="Trebuchet MS"/>
              </a:rPr>
              <a:t>More on carbon: diamond</a:t>
            </a:r>
          </a:p>
        </p:txBody>
      </p:sp>
      <p:sp>
        <p:nvSpPr>
          <p:cNvPr id="311" name="Shape 311"/>
          <p:cNvSpPr txBox="1"/>
          <p:nvPr/>
        </p:nvSpPr>
        <p:spPr>
          <a:xfrm>
            <a:off x="3924300" y="5013325"/>
            <a:ext cx="1460500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Tetrahedral structure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/>
          <p:nvPr/>
        </p:nvSpPr>
        <p:spPr>
          <a:xfrm>
            <a:off x="5292725" y="4797425"/>
            <a:ext cx="3133725" cy="165576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318" name="Shape 318"/>
          <p:cNvSpPr txBox="1"/>
          <p:nvPr/>
        </p:nvSpPr>
        <p:spPr>
          <a:xfrm>
            <a:off x="207962" y="50800"/>
            <a:ext cx="5607049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 baseline="0">
                <a:solidFill>
                  <a:srgbClr val="000099"/>
                </a:solidFill>
                <a:latin typeface="Trebuchet MS"/>
                <a:ea typeface="Trebuchet MS"/>
                <a:cs typeface="Trebuchet MS"/>
                <a:sym typeface="Trebuchet MS"/>
              </a:rPr>
              <a:t>More on carbon: graphite</a:t>
            </a:r>
          </a:p>
        </p:txBody>
      </p:sp>
      <p:sp>
        <p:nvSpPr>
          <p:cNvPr id="319" name="Shape 319"/>
          <p:cNvSpPr txBox="1"/>
          <p:nvPr/>
        </p:nvSpPr>
        <p:spPr>
          <a:xfrm>
            <a:off x="539750" y="5516562"/>
            <a:ext cx="4032249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Layers can slide over each other.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Used as a lubricant and in pencils.</a:t>
            </a:r>
          </a:p>
        </p:txBody>
      </p:sp>
      <p:sp>
        <p:nvSpPr>
          <p:cNvPr id="320" name="Shape 320"/>
          <p:cNvSpPr txBox="1"/>
          <p:nvPr/>
        </p:nvSpPr>
        <p:spPr>
          <a:xfrm>
            <a:off x="179388" y="660400"/>
            <a:ext cx="8858249" cy="41068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780"/>
              </a:spcAft>
              <a:buClr>
                <a:schemeClr val="dk1"/>
              </a:buClr>
              <a:buSzPct val="103333"/>
              <a:buFont typeface="Arial"/>
              <a:buChar char="•"/>
            </a:pPr>
            <a:r>
              <a:rPr lang="en-GB" sz="25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sz="2600" b="1" i="0" u="sng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Very high melting point</a:t>
            </a:r>
          </a:p>
          <a:p>
            <a:pPr marL="0" marR="0" lvl="0" indent="0" algn="l" rtl="0">
              <a:spcBef>
                <a:spcPts val="0"/>
              </a:spcBef>
              <a:spcAft>
                <a:spcPts val="780"/>
              </a:spcAft>
              <a:buSzPct val="25000"/>
              <a:buNone/>
            </a:pPr>
            <a:r>
              <a:rPr lang="en-GB" sz="26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</a:t>
            </a:r>
            <a:r>
              <a:rPr lang="en-GB" sz="23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Many covalent bonds must be broken to separate the atoms</a:t>
            </a:r>
          </a:p>
          <a:p>
            <a:pPr marL="0" marR="0" lvl="0" indent="0" algn="l" rtl="0">
              <a:spcBef>
                <a:spcPts val="0"/>
              </a:spcBef>
              <a:spcAft>
                <a:spcPts val="780"/>
              </a:spcAft>
              <a:buClr>
                <a:schemeClr val="dk1"/>
              </a:buClr>
              <a:buSzPct val="99358"/>
              <a:buFont typeface="Arial"/>
              <a:buChar char="•"/>
            </a:pPr>
            <a:r>
              <a:rPr lang="en-GB" sz="26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sz="2600" b="1" i="0" u="sng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Soft</a:t>
            </a:r>
          </a:p>
          <a:p>
            <a:pPr marL="0" marR="0" lvl="0" indent="0" algn="l" rtl="0">
              <a:spcBef>
                <a:spcPts val="0"/>
              </a:spcBef>
              <a:spcAft>
                <a:spcPts val="780"/>
              </a:spcAft>
              <a:buSzPct val="25000"/>
              <a:buNone/>
            </a:pPr>
            <a:r>
              <a:rPr lang="en-GB" sz="26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</a:t>
            </a:r>
            <a:r>
              <a:rPr lang="en-GB" sz="23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Each C atom is joined to three others in a layered structure. Layers are held by weak Van der Waal’s forces and can slide over each other.</a:t>
            </a:r>
          </a:p>
          <a:p>
            <a:pPr marL="0" marR="0" lvl="0" indent="0" algn="l" rtl="0">
              <a:spcBef>
                <a:spcPts val="0"/>
              </a:spcBef>
              <a:spcAft>
                <a:spcPts val="780"/>
              </a:spcAft>
              <a:buClr>
                <a:schemeClr val="dk1"/>
              </a:buClr>
              <a:buSzPct val="99358"/>
              <a:buFont typeface="Arial"/>
              <a:buChar char="•"/>
            </a:pPr>
            <a:r>
              <a:rPr lang="en-GB" sz="2600" b="1" i="0" u="sng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Conductor of electricity</a:t>
            </a:r>
          </a:p>
          <a:p>
            <a:pPr marL="0" marR="0" lvl="0" indent="0" algn="l" rtl="0">
              <a:spcBef>
                <a:spcPts val="0"/>
              </a:spcBef>
              <a:spcAft>
                <a:spcPts val="780"/>
              </a:spcAft>
              <a:buSzPct val="25000"/>
              <a:buNone/>
            </a:pPr>
            <a:r>
              <a:rPr lang="en-GB" sz="26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</a:t>
            </a:r>
            <a:r>
              <a:rPr lang="en-GB" sz="23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Three C electrons are used for bonding, the fourth can move freely between the layers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/>
          <p:nvPr/>
        </p:nvSpPr>
        <p:spPr>
          <a:xfrm>
            <a:off x="207962" y="50800"/>
            <a:ext cx="8445500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 baseline="0">
                <a:solidFill>
                  <a:srgbClr val="000099"/>
                </a:solidFill>
                <a:latin typeface="Trebuchet MS"/>
                <a:ea typeface="Trebuchet MS"/>
                <a:cs typeface="Trebuchet MS"/>
                <a:sym typeface="Trebuchet MS"/>
              </a:rPr>
              <a:t>More on carbon: Buckminsterfullerene</a:t>
            </a:r>
          </a:p>
        </p:txBody>
      </p:sp>
      <p:sp>
        <p:nvSpPr>
          <p:cNvPr id="327" name="Shape 327"/>
          <p:cNvSpPr txBox="1"/>
          <p:nvPr/>
        </p:nvSpPr>
        <p:spPr>
          <a:xfrm>
            <a:off x="250825" y="784225"/>
            <a:ext cx="8497888" cy="10969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Also called fullerene or “buckyball”, named after Richard Buckminster Fuller, whose geodesic domes the molecules looks like. Discovered in 1985. There are larger ones, e.g. C</a:t>
            </a:r>
            <a:r>
              <a:rPr lang="en-GB" sz="2200" b="0" i="0" u="none" strike="noStrike" cap="none" baseline="-25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70</a:t>
            </a:r>
            <a:r>
              <a:rPr lang="en-GB" sz="2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C</a:t>
            </a:r>
            <a:r>
              <a:rPr lang="en-GB" sz="2200" b="0" i="0" u="none" strike="noStrike" cap="none" baseline="-25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84</a:t>
            </a:r>
            <a:r>
              <a:rPr lang="en-GB" sz="22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C</a:t>
            </a:r>
            <a:r>
              <a:rPr lang="en-GB" sz="2200" b="0" i="0" u="none" strike="noStrike" cap="none" baseline="-25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100</a:t>
            </a:r>
          </a:p>
        </p:txBody>
      </p:sp>
      <p:sp>
        <p:nvSpPr>
          <p:cNvPr id="328" name="Shape 328"/>
          <p:cNvSpPr/>
          <p:nvPr/>
        </p:nvSpPr>
        <p:spPr>
          <a:xfrm>
            <a:off x="468312" y="2060575"/>
            <a:ext cx="2232024" cy="219392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329" name="Shape 329"/>
          <p:cNvSpPr/>
          <p:nvPr/>
        </p:nvSpPr>
        <p:spPr>
          <a:xfrm>
            <a:off x="3132138" y="2492375"/>
            <a:ext cx="1512887" cy="146049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330" name="Shape 330"/>
          <p:cNvSpPr txBox="1"/>
          <p:nvPr/>
        </p:nvSpPr>
        <p:spPr>
          <a:xfrm>
            <a:off x="250825" y="4292600"/>
            <a:ext cx="4825999" cy="22828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</a:t>
            </a:r>
            <a:r>
              <a:rPr lang="en-GB" sz="2400" b="0" i="0" u="none" strike="noStrike" cap="none" baseline="-25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60</a:t>
            </a:r>
            <a:r>
              <a:rPr lang="en-GB" sz="2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The original (and smallest) fullerene.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It can be found in soot.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Its structure is the same as that of a football – pentagons and hexagons.</a:t>
            </a:r>
          </a:p>
        </p:txBody>
      </p:sp>
      <p:sp>
        <p:nvSpPr>
          <p:cNvPr id="331" name="Shape 331"/>
          <p:cNvSpPr/>
          <p:nvPr/>
        </p:nvSpPr>
        <p:spPr>
          <a:xfrm>
            <a:off x="6084887" y="2565400"/>
            <a:ext cx="2286000" cy="22860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  <p:sp>
        <p:nvSpPr>
          <p:cNvPr id="332" name="Shape 332"/>
          <p:cNvSpPr txBox="1"/>
          <p:nvPr/>
        </p:nvSpPr>
        <p:spPr>
          <a:xfrm>
            <a:off x="6084887" y="5013325"/>
            <a:ext cx="2663824" cy="15525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Carbon nanotubes: extensions of buckyballs.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/>
          <p:nvPr/>
        </p:nvSpPr>
        <p:spPr>
          <a:xfrm>
            <a:off x="1187450" y="2060575"/>
            <a:ext cx="6034087" cy="1006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60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Metallic Bonding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 txBox="1"/>
          <p:nvPr/>
        </p:nvSpPr>
        <p:spPr>
          <a:xfrm>
            <a:off x="207962" y="50800"/>
            <a:ext cx="4260849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1" i="0" u="none" strike="noStrike" cap="none" baseline="0">
                <a:solidFill>
                  <a:srgbClr val="000099"/>
                </a:solidFill>
                <a:latin typeface="Trebuchet MS"/>
                <a:ea typeface="Trebuchet MS"/>
                <a:cs typeface="Trebuchet MS"/>
                <a:sym typeface="Trebuchet MS"/>
              </a:rPr>
              <a:t>4. Metallic bonding</a:t>
            </a:r>
          </a:p>
        </p:txBody>
      </p:sp>
      <p:sp>
        <p:nvSpPr>
          <p:cNvPr id="345" name="Shape 345"/>
          <p:cNvSpPr txBox="1"/>
          <p:nvPr/>
        </p:nvSpPr>
        <p:spPr>
          <a:xfrm>
            <a:off x="179388" y="765175"/>
            <a:ext cx="8813800" cy="9461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200"/>
              </a:spcAft>
              <a:buSzPct val="25000"/>
              <a:buNone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“The electrostatic attraction between a lattice of positive ions surrounded by </a:t>
            </a:r>
            <a:r>
              <a:rPr lang="en-GB" sz="2800" b="1" i="0" u="sng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delocalised</a:t>
            </a: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electrons”</a:t>
            </a:r>
          </a:p>
        </p:txBody>
      </p:sp>
      <p:sp>
        <p:nvSpPr>
          <p:cNvPr id="346" name="Shape 346"/>
          <p:cNvSpPr/>
          <p:nvPr/>
        </p:nvSpPr>
        <p:spPr>
          <a:xfrm>
            <a:off x="450850" y="2071688"/>
            <a:ext cx="3684588" cy="1903411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347" name="Shape 347"/>
          <p:cNvSpPr/>
          <p:nvPr/>
        </p:nvSpPr>
        <p:spPr>
          <a:xfrm>
            <a:off x="4932362" y="2060575"/>
            <a:ext cx="3700461" cy="191452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348" name="Shape 348"/>
          <p:cNvSpPr/>
          <p:nvPr/>
        </p:nvSpPr>
        <p:spPr>
          <a:xfrm>
            <a:off x="4205287" y="2749550"/>
            <a:ext cx="720724" cy="865188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dk1"/>
          </a:solidFill>
          <a:ln w="9525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349" name="Shape 349"/>
          <p:cNvSpPr/>
          <p:nvPr/>
        </p:nvSpPr>
        <p:spPr>
          <a:xfrm>
            <a:off x="250825" y="4508500"/>
            <a:ext cx="3816349" cy="191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4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Metal atoms achieve stability by “off-loading” electrons to attain the electronic structure of the nearest noble gas.</a:t>
            </a:r>
          </a:p>
        </p:txBody>
      </p:sp>
      <p:sp>
        <p:nvSpPr>
          <p:cNvPr id="350" name="Shape 350"/>
          <p:cNvSpPr/>
          <p:nvPr/>
        </p:nvSpPr>
        <p:spPr>
          <a:xfrm>
            <a:off x="4176712" y="4508500"/>
            <a:ext cx="5003800" cy="191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4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This results in a lattice of positive ions and a “sea” of delocalised electrons. These electrons float about and are not associated to a particular atom.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 txBox="1"/>
          <p:nvPr/>
        </p:nvSpPr>
        <p:spPr>
          <a:xfrm>
            <a:off x="107950" y="76200"/>
            <a:ext cx="8863012" cy="609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400" b="1" i="0" u="none" strike="noStrike" cap="none" baseline="0">
                <a:solidFill>
                  <a:srgbClr val="000099"/>
                </a:solidFill>
                <a:latin typeface="Trebuchet MS"/>
                <a:ea typeface="Trebuchet MS"/>
                <a:cs typeface="Trebuchet MS"/>
                <a:sym typeface="Trebuchet MS"/>
              </a:rPr>
              <a:t>4. Metallic bonding: electrical conductivity</a:t>
            </a:r>
          </a:p>
        </p:txBody>
      </p:sp>
      <p:sp>
        <p:nvSpPr>
          <p:cNvPr id="357" name="Shape 357"/>
          <p:cNvSpPr/>
          <p:nvPr/>
        </p:nvSpPr>
        <p:spPr>
          <a:xfrm>
            <a:off x="900112" y="2133600"/>
            <a:ext cx="7164386" cy="186531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358" name="Shape 358"/>
          <p:cNvSpPr/>
          <p:nvPr/>
        </p:nvSpPr>
        <p:spPr>
          <a:xfrm>
            <a:off x="250825" y="908050"/>
            <a:ext cx="8281987" cy="9461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Because the </a:t>
            </a:r>
            <a:r>
              <a:rPr lang="en-GB" sz="2800" b="1" i="0" u="sng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electron cloud is mobile</a:t>
            </a:r>
            <a:r>
              <a:rPr lang="en-GB" sz="28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electrons are free to move throughout its structure.</a:t>
            </a:r>
          </a:p>
        </p:txBody>
      </p:sp>
      <p:sp>
        <p:nvSpPr>
          <p:cNvPr id="359" name="Shape 359"/>
          <p:cNvSpPr txBox="1"/>
          <p:nvPr/>
        </p:nvSpPr>
        <p:spPr>
          <a:xfrm>
            <a:off x="735012" y="4816475"/>
            <a:ext cx="252412" cy="3667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</a:p>
        </p:txBody>
      </p:sp>
      <p:sp>
        <p:nvSpPr>
          <p:cNvPr id="360" name="Shape 360"/>
          <p:cNvSpPr txBox="1"/>
          <p:nvPr/>
        </p:nvSpPr>
        <p:spPr>
          <a:xfrm>
            <a:off x="684212" y="4581525"/>
            <a:ext cx="8158161" cy="18002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When the metal is part of a circuit, electrons leaving create a positive end and electrons entering create a negative end. These new arrivals join the “sea” already present.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 txBox="1"/>
          <p:nvPr/>
        </p:nvSpPr>
        <p:spPr>
          <a:xfrm>
            <a:off x="107950" y="26988"/>
            <a:ext cx="7469188" cy="6715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800" b="1" i="0" u="none" strike="noStrike" cap="none" baseline="0">
                <a:solidFill>
                  <a:srgbClr val="000099"/>
                </a:solidFill>
                <a:latin typeface="Trebuchet MS"/>
                <a:ea typeface="Trebuchet MS"/>
                <a:cs typeface="Trebuchet MS"/>
                <a:sym typeface="Trebuchet MS"/>
              </a:rPr>
              <a:t>4. Metallic bonding: malleability</a:t>
            </a:r>
          </a:p>
        </p:txBody>
      </p:sp>
      <p:sp>
        <p:nvSpPr>
          <p:cNvPr id="367" name="Shape 367"/>
          <p:cNvSpPr/>
          <p:nvPr/>
        </p:nvSpPr>
        <p:spPr>
          <a:xfrm>
            <a:off x="3479800" y="2324100"/>
            <a:ext cx="4359274" cy="50482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368" name="Shape 368"/>
          <p:cNvSpPr/>
          <p:nvPr/>
        </p:nvSpPr>
        <p:spPr>
          <a:xfrm>
            <a:off x="539750" y="2060575"/>
            <a:ext cx="2227263" cy="115093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369" name="Shape 369"/>
          <p:cNvSpPr txBox="1"/>
          <p:nvPr/>
        </p:nvSpPr>
        <p:spPr>
          <a:xfrm>
            <a:off x="250825" y="836612"/>
            <a:ext cx="8286749" cy="9461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Metals are malleable: they can be hammered into shapes.</a:t>
            </a:r>
          </a:p>
        </p:txBody>
      </p:sp>
      <p:sp>
        <p:nvSpPr>
          <p:cNvPr id="370" name="Shape 370"/>
          <p:cNvSpPr/>
          <p:nvPr/>
        </p:nvSpPr>
        <p:spPr>
          <a:xfrm>
            <a:off x="395287" y="3573462"/>
            <a:ext cx="8205787" cy="11874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The delocalised electrons allow metal atoms to slide past one another without being subjected to strong repulsive forces that would cause other materials to shatter. </a:t>
            </a:r>
          </a:p>
        </p:txBody>
      </p:sp>
      <p:sp>
        <p:nvSpPr>
          <p:cNvPr id="371" name="Shape 371"/>
          <p:cNvSpPr txBox="1"/>
          <p:nvPr/>
        </p:nvSpPr>
        <p:spPr>
          <a:xfrm>
            <a:off x="468312" y="5157787"/>
            <a:ext cx="8067674" cy="11874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4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This allows some metals to be extremely workable. For example, gold is so malleable that it can make translucent sheets.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/>
          <p:nvPr/>
        </p:nvSpPr>
        <p:spPr>
          <a:xfrm>
            <a:off x="1979613" y="4941887"/>
            <a:ext cx="5976936" cy="1584325"/>
          </a:xfrm>
          <a:prstGeom prst="rightArrow">
            <a:avLst>
              <a:gd name="adj1" fmla="val 68139"/>
              <a:gd name="adj2" fmla="val 96200"/>
            </a:avLst>
          </a:prstGeom>
          <a:solidFill>
            <a:schemeClr val="accent1"/>
          </a:solidFill>
          <a:ln w="9525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Increasing electron cloud density as more</a:t>
            </a:r>
            <a:br>
              <a:rPr lang="en-GB"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GB"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electrons are donated per atom.</a:t>
            </a:r>
            <a:br>
              <a:rPr lang="en-GB"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GB" sz="1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This means the ions are held more strongly</a:t>
            </a:r>
          </a:p>
        </p:txBody>
      </p:sp>
      <p:sp>
        <p:nvSpPr>
          <p:cNvPr id="378" name="Shape 378"/>
          <p:cNvSpPr txBox="1"/>
          <p:nvPr/>
        </p:nvSpPr>
        <p:spPr>
          <a:xfrm>
            <a:off x="107950" y="26988"/>
            <a:ext cx="8042274" cy="6715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800" b="1" i="0" u="none" strike="noStrike" cap="none" baseline="0">
                <a:solidFill>
                  <a:srgbClr val="000099"/>
                </a:solidFill>
                <a:latin typeface="Trebuchet MS"/>
                <a:ea typeface="Trebuchet MS"/>
                <a:cs typeface="Trebuchet MS"/>
                <a:sym typeface="Trebuchet MS"/>
              </a:rPr>
              <a:t>4. Metallic bonding: melting points</a:t>
            </a:r>
          </a:p>
        </p:txBody>
      </p:sp>
      <p:graphicFrame>
        <p:nvGraphicFramePr>
          <p:cNvPr id="379" name="Shape 379"/>
          <p:cNvGraphicFramePr/>
          <p:nvPr/>
        </p:nvGraphicFramePr>
        <p:xfrm>
          <a:off x="900112" y="2276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{1F07DC50-970E-4CB7-AFF2-41DEEAE61E6C}</a:tableStyleId>
              </a:tblPr>
              <a:tblGrid>
                <a:gridCol w="1166800"/>
                <a:gridCol w="2000250"/>
                <a:gridCol w="1997075"/>
                <a:gridCol w="1747850"/>
              </a:tblGrid>
              <a:tr h="527050">
                <a:tc>
                  <a:txBody>
                    <a:bodyPr/>
                    <a:lstStyle/>
                    <a:p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rebuchet MS"/>
                        <a:buNone/>
                      </a:pPr>
                      <a:r>
                        <a:rPr lang="en-GB" sz="2400" b="0" i="0" u="none" strike="noStrike" cap="none" baseline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 (2,8,1)</a:t>
                      </a: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rebuchet MS"/>
                        <a:buNone/>
                      </a:pPr>
                      <a:r>
                        <a:rPr lang="en-GB" sz="2400" b="0" i="0" u="none" strike="noStrike" cap="none" baseline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Mg (2,8,2)</a:t>
                      </a: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rebuchet MS"/>
                        <a:buNone/>
                      </a:pPr>
                      <a:r>
                        <a:rPr lang="en-GB" sz="2400" b="0" i="0" u="none" strike="noStrike" cap="none" baseline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Al (2,8,3)</a:t>
                      </a:r>
                    </a:p>
                  </a:txBody>
                  <a:tcPr marL="0" marR="0" marT="0" marB="0" anchor="ctr" anchorCtr="1"/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rebuchet MS"/>
                        <a:buNone/>
                      </a:pPr>
                      <a:r>
                        <a:rPr lang="en-GB" sz="2000" b="0" i="0" u="none" strike="noStrike" cap="none" baseline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Melting point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rebuchet MS"/>
                        <a:buNone/>
                      </a:pPr>
                      <a:r>
                        <a:rPr lang="en-GB" sz="2400" b="0" i="0" u="none" strike="noStrike" cap="none" baseline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89°C</a:t>
                      </a: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rebuchet MS"/>
                        <a:buNone/>
                      </a:pPr>
                      <a:r>
                        <a:rPr lang="en-GB" sz="2400" b="0" i="0" u="none" strike="noStrike" cap="none" baseline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650°C</a:t>
                      </a: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rebuchet MS"/>
                        <a:buNone/>
                      </a:pPr>
                      <a:r>
                        <a:rPr lang="en-GB" sz="2400" b="0" i="0" u="none" strike="noStrike" cap="none" baseline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659°C</a:t>
                      </a:r>
                    </a:p>
                  </a:txBody>
                  <a:tcPr marL="0" marR="0" marT="0" marB="0" anchor="ctr" anchorCtr="1"/>
                </a:tc>
              </a:tr>
              <a:tr h="593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rebuchet MS"/>
                        <a:buNone/>
                      </a:pPr>
                      <a:r>
                        <a:rPr lang="en-GB" sz="2000" b="0" i="0" u="none" strike="noStrike" cap="none" baseline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Boiling point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rebuchet MS"/>
                        <a:buNone/>
                      </a:pPr>
                      <a:r>
                        <a:rPr lang="en-GB" sz="2400" b="0" i="0" u="none" strike="noStrike" cap="none" baseline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890°C</a:t>
                      </a: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rebuchet MS"/>
                        <a:buNone/>
                      </a:pPr>
                      <a:r>
                        <a:rPr lang="en-GB" sz="2400" b="0" i="0" u="none" strike="noStrike" cap="none" baseline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1110°C</a:t>
                      </a: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rebuchet MS"/>
                        <a:buNone/>
                      </a:pPr>
                      <a:r>
                        <a:rPr lang="en-GB" sz="2400" b="0" i="0" u="none" strike="noStrike" cap="none" baseline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2470°C</a:t>
                      </a:r>
                    </a:p>
                  </a:txBody>
                  <a:tcPr marL="0" marR="0" marT="0" marB="0" anchor="ctr" anchorCtr="1"/>
                </a:tc>
              </a:tr>
            </a:tbl>
          </a:graphicData>
        </a:graphic>
      </p:graphicFrame>
      <p:sp>
        <p:nvSpPr>
          <p:cNvPr id="380" name="Shape 380"/>
          <p:cNvSpPr/>
          <p:nvPr/>
        </p:nvSpPr>
        <p:spPr>
          <a:xfrm>
            <a:off x="323850" y="908050"/>
            <a:ext cx="8640762" cy="11874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400" b="1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The melting point is a measure of how easy it is to separate the individual particles. In metals it is a measure of how strong the electron cloud holds the positive ions.</a:t>
            </a:r>
          </a:p>
        </p:txBody>
      </p:sp>
      <p:sp>
        <p:nvSpPr>
          <p:cNvPr id="381" name="Shape 381"/>
          <p:cNvSpPr/>
          <p:nvPr/>
        </p:nvSpPr>
        <p:spPr>
          <a:xfrm>
            <a:off x="3222625" y="4238625"/>
            <a:ext cx="603249" cy="603249"/>
          </a:xfrm>
          <a:prstGeom prst="ellipse">
            <a:avLst/>
          </a:prstGeom>
          <a:solidFill>
            <a:srgbClr val="FFFF66"/>
          </a:solidFill>
          <a:ln w="19050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382" name="Shape 382"/>
          <p:cNvSpPr txBox="1"/>
          <p:nvPr/>
        </p:nvSpPr>
        <p:spPr>
          <a:xfrm>
            <a:off x="3276600" y="4365625"/>
            <a:ext cx="523874" cy="3365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GB" sz="1600" b="1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</a:p>
        </p:txBody>
      </p:sp>
      <p:sp>
        <p:nvSpPr>
          <p:cNvPr id="383" name="Shape 383"/>
          <p:cNvSpPr/>
          <p:nvPr/>
        </p:nvSpPr>
        <p:spPr>
          <a:xfrm>
            <a:off x="6494462" y="4319587"/>
            <a:ext cx="420687" cy="420687"/>
          </a:xfrm>
          <a:prstGeom prst="ellipse">
            <a:avLst/>
          </a:prstGeom>
          <a:solidFill>
            <a:srgbClr val="EAEAEA"/>
          </a:solidFill>
          <a:ln w="19050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384" name="Shape 384"/>
          <p:cNvSpPr txBox="1"/>
          <p:nvPr/>
        </p:nvSpPr>
        <p:spPr>
          <a:xfrm>
            <a:off x="6443662" y="4365625"/>
            <a:ext cx="546099" cy="3365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</a:t>
            </a:r>
            <a:r>
              <a:rPr lang="en-GB" sz="1600" b="1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3+</a:t>
            </a:r>
          </a:p>
        </p:txBody>
      </p:sp>
      <p:sp>
        <p:nvSpPr>
          <p:cNvPr id="385" name="Shape 385"/>
          <p:cNvSpPr/>
          <p:nvPr/>
        </p:nvSpPr>
        <p:spPr>
          <a:xfrm>
            <a:off x="4886325" y="4270375"/>
            <a:ext cx="520700" cy="520700"/>
          </a:xfrm>
          <a:prstGeom prst="ellipse">
            <a:avLst/>
          </a:prstGeom>
          <a:solidFill>
            <a:schemeClr val="lt1"/>
          </a:solidFill>
          <a:ln w="19050" cap="flat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386" name="Shape 386"/>
          <p:cNvSpPr txBox="1"/>
          <p:nvPr/>
        </p:nvSpPr>
        <p:spPr>
          <a:xfrm>
            <a:off x="4859337" y="4365625"/>
            <a:ext cx="636586" cy="3365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1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Mg</a:t>
            </a:r>
            <a:r>
              <a:rPr lang="en-GB" sz="1600" b="1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2+</a:t>
            </a:r>
          </a:p>
        </p:txBody>
      </p:sp>
      <p:sp>
        <p:nvSpPr>
          <p:cNvPr id="387" name="Shape 387"/>
          <p:cNvSpPr txBox="1"/>
          <p:nvPr/>
        </p:nvSpPr>
        <p:spPr>
          <a:xfrm>
            <a:off x="5842000" y="2295525"/>
            <a:ext cx="431799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400"/>
              </a:spcBef>
              <a:spcAft>
                <a:spcPts val="0"/>
              </a:spcAft>
              <a:buSzPct val="25000"/>
              <a:buNone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&lt;</a:t>
            </a:r>
          </a:p>
        </p:txBody>
      </p:sp>
      <p:sp>
        <p:nvSpPr>
          <p:cNvPr id="388" name="Shape 388"/>
          <p:cNvSpPr txBox="1"/>
          <p:nvPr/>
        </p:nvSpPr>
        <p:spPr>
          <a:xfrm>
            <a:off x="3851275" y="2305050"/>
            <a:ext cx="431799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400"/>
              </a:spcBef>
              <a:spcAft>
                <a:spcPts val="0"/>
              </a:spcAft>
              <a:buSzPct val="25000"/>
              <a:buNone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&lt;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1025</Words>
  <Application>Microsoft Office PowerPoint</Application>
  <PresentationFormat>On-screen Show (4:3)</PresentationFormat>
  <Paragraphs>154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/>
      <vt:lpstr>PowerPoint Presentation</vt:lpstr>
      <vt:lpstr>PowerPoint Presentation</vt:lpstr>
      <vt:lpstr>PowerPoint Presentation</vt:lpstr>
      <vt:lpstr>PowerPoint Presentation</vt:lpstr>
      <vt:lpstr>Draw diagrams to show the ions that would be formed from the following atoms</vt:lpstr>
      <vt:lpstr>Beryllium fluoride - BeF2</vt:lpstr>
      <vt:lpstr>PowerPoint Presentation</vt:lpstr>
      <vt:lpstr>Try and draw diagrams to show how the following combinations would bond together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jrodenburg</dc:creator>
  <cp:lastModifiedBy>John Rodenburg</cp:lastModifiedBy>
  <cp:revision>1</cp:revision>
  <dcterms:modified xsi:type="dcterms:W3CDTF">2013-09-06T14:31:50Z</dcterms:modified>
</cp:coreProperties>
</file>